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</p:sldMasterIdLst>
  <p:sldIdLst>
    <p:sldId id="322" r:id="rId4"/>
    <p:sldId id="310" r:id="rId5"/>
    <p:sldId id="256" r:id="rId6"/>
    <p:sldId id="30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321" r:id="rId16"/>
    <p:sldId id="267" r:id="rId17"/>
    <p:sldId id="268" r:id="rId18"/>
    <p:sldId id="327" r:id="rId19"/>
    <p:sldId id="269" r:id="rId20"/>
    <p:sldId id="328" r:id="rId21"/>
    <p:sldId id="311" r:id="rId22"/>
    <p:sldId id="313" r:id="rId23"/>
    <p:sldId id="323" r:id="rId24"/>
    <p:sldId id="314" r:id="rId25"/>
    <p:sldId id="324" r:id="rId26"/>
    <p:sldId id="315" r:id="rId27"/>
    <p:sldId id="272" r:id="rId28"/>
    <p:sldId id="276" r:id="rId29"/>
    <p:sldId id="278" r:id="rId30"/>
    <p:sldId id="329" r:id="rId31"/>
    <p:sldId id="279" r:id="rId32"/>
    <p:sldId id="320" r:id="rId33"/>
    <p:sldId id="280" r:id="rId34"/>
    <p:sldId id="281" r:id="rId35"/>
    <p:sldId id="283" r:id="rId36"/>
    <p:sldId id="284" r:id="rId37"/>
    <p:sldId id="325" r:id="rId38"/>
    <p:sldId id="285" r:id="rId39"/>
    <p:sldId id="316" r:id="rId40"/>
    <p:sldId id="286" r:id="rId41"/>
    <p:sldId id="318" r:id="rId42"/>
    <p:sldId id="317" r:id="rId43"/>
    <p:sldId id="287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26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22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083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7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2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92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6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0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32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8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4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77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35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11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1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45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43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75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41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37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207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2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4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30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5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5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92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70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339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05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39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ED4F1-877C-4A55-9390-F80711B49AB6}" type="datetimeFigureOut">
              <a:rPr lang="pt-BR" smtClean="0"/>
              <a:t>15/11/2017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7C04D-26A5-4D4A-B2F6-9488A2A4D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47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4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EC533-A42F-4562-A232-574591A36E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15/11/2017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5952-44DB-488B-9E44-C0CAE0C37E3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-27383"/>
            <a:ext cx="9144000" cy="1080120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8800" b="1" dirty="0" smtClean="0">
                <a:ln/>
                <a:solidFill>
                  <a:schemeClr val="accent3"/>
                </a:solidFill>
              </a:rPr>
              <a:t>LAICATO</a:t>
            </a:r>
            <a:endParaRPr lang="pt-BR" sz="8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 descr="Resultado de imagem para ano do laic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952"/>
            <a:ext cx="9144000" cy="57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ino oficial do Laicato 2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888" y="360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noAutofit/>
          </a:bodyPr>
          <a:lstStyle/>
          <a:p>
            <a:pPr algn="just"/>
            <a:r>
              <a:rPr lang="pt-BR" sz="3200" i="1" dirty="0" smtClean="0"/>
              <a:t>“</a:t>
            </a:r>
            <a:r>
              <a:rPr lang="pt-BR" sz="3200" i="1" dirty="0"/>
              <a:t>os leigos cumprirão mais cabalmente sua missão de fazer com que a Igreja ‘aconteça’ no mundo, na tarefa humana e na história”</a:t>
            </a:r>
            <a:r>
              <a:rPr lang="pt-BR" sz="3200" dirty="0"/>
              <a:t> (Medellín, n. 10,2.6)</a:t>
            </a:r>
          </a:p>
          <a:p>
            <a:pPr>
              <a:lnSpc>
                <a:spcPts val="3600"/>
              </a:lnSpc>
            </a:pPr>
            <a:r>
              <a:rPr lang="pt-BR" sz="3200" i="1" dirty="0" smtClean="0"/>
              <a:t>“Homens </a:t>
            </a:r>
            <a:r>
              <a:rPr lang="pt-BR" sz="3200" i="1" dirty="0"/>
              <a:t>e mulheres da Igreja no coração do mundo </a:t>
            </a:r>
            <a:endParaRPr lang="pt-BR" sz="3200" dirty="0"/>
          </a:p>
          <a:p>
            <a:r>
              <a:rPr lang="pt-BR" sz="3200" i="1" dirty="0"/>
              <a:t>e homens e mulheres do mundo no coração da </a:t>
            </a:r>
            <a:r>
              <a:rPr lang="pt-BR" sz="3200" i="1" dirty="0" smtClean="0"/>
              <a:t>Igreja”</a:t>
            </a:r>
            <a:r>
              <a:rPr lang="pt-BR" sz="3200" dirty="0" smtClean="0"/>
              <a:t> (Puebla, </a:t>
            </a:r>
            <a:r>
              <a:rPr lang="pt-BR" sz="3200" dirty="0"/>
              <a:t>n. 786</a:t>
            </a:r>
          </a:p>
          <a:p>
            <a:r>
              <a:rPr lang="pt-BR" sz="3200" i="1" dirty="0"/>
              <a:t> </a:t>
            </a:r>
            <a:r>
              <a:rPr lang="pt-BR" sz="3200" i="1" dirty="0" smtClean="0"/>
              <a:t>“Protagonistas </a:t>
            </a:r>
            <a:r>
              <a:rPr lang="pt-BR" sz="3200" i="1" dirty="0"/>
              <a:t>da transformação da sociedade”</a:t>
            </a:r>
            <a:r>
              <a:rPr lang="pt-BR" sz="3200" dirty="0"/>
              <a:t> (DSD, n. 98).</a:t>
            </a:r>
          </a:p>
          <a:p>
            <a:r>
              <a:rPr lang="pt-BR" sz="3200" dirty="0"/>
              <a:t> </a:t>
            </a:r>
            <a:r>
              <a:rPr lang="pt-BR" sz="3200" dirty="0" smtClean="0"/>
              <a:t> </a:t>
            </a:r>
            <a:r>
              <a:rPr lang="pt-BR" sz="3200" i="1" dirty="0" smtClean="0"/>
              <a:t>“</a:t>
            </a:r>
            <a:r>
              <a:rPr lang="pt-BR" sz="3200" i="1" dirty="0"/>
              <a:t>M</a:t>
            </a:r>
            <a:r>
              <a:rPr lang="pt-BR" sz="3200" i="1" dirty="0" smtClean="0"/>
              <a:t>aior </a:t>
            </a:r>
            <a:r>
              <a:rPr lang="pt-BR" sz="3200" i="1" dirty="0"/>
              <a:t>abertura de mentalidade para entender e acolher o ‘ser’ e o ‘fazer’ do leigo na Igreja, que por seu batismo e sua confirmação é discípulo e missionário de Jesus Cristo”</a:t>
            </a:r>
            <a:r>
              <a:rPr lang="pt-BR" sz="3200" dirty="0"/>
              <a:t> (</a:t>
            </a:r>
            <a:r>
              <a:rPr lang="pt-BR" sz="3200" dirty="0" err="1"/>
              <a:t>DAp</a:t>
            </a:r>
            <a:r>
              <a:rPr lang="pt-BR" sz="3200" dirty="0"/>
              <a:t>, n. 213).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pt-BR" sz="4000" b="1" dirty="0" smtClean="0"/>
              <a:t>Cristãos Leigos nas conferências </a:t>
            </a:r>
            <a:br>
              <a:rPr lang="pt-BR" sz="4000" b="1" dirty="0" smtClean="0"/>
            </a:br>
            <a:r>
              <a:rPr lang="pt-BR" sz="4000" b="1" dirty="0" smtClean="0"/>
              <a:t>da América Latina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6730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76064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>
                <a:solidFill>
                  <a:srgbClr val="C00000"/>
                </a:solidFill>
              </a:rPr>
              <a:t>A </a:t>
            </a:r>
            <a:r>
              <a:rPr lang="pt-BR" sz="2800" b="1" dirty="0">
                <a:solidFill>
                  <a:srgbClr val="C00000"/>
                </a:solidFill>
              </a:rPr>
              <a:t>teologia do laicato alcançou  avanços nos últimos anos</a:t>
            </a:r>
            <a:r>
              <a:rPr lang="pt-BR" sz="3200" b="1" dirty="0">
                <a:solidFill>
                  <a:srgbClr val="C00000"/>
                </a:solidFill>
              </a:rPr>
              <a:t>:</a:t>
            </a:r>
            <a:r>
              <a:rPr lang="pt-BR" sz="3200" dirty="0">
                <a:solidFill>
                  <a:srgbClr val="C00000"/>
                </a:solidFill>
              </a:rPr>
              <a:t/>
            </a:r>
            <a:br>
              <a:rPr lang="pt-BR" sz="3200" dirty="0">
                <a:solidFill>
                  <a:srgbClr val="C00000"/>
                </a:solidFill>
              </a:rPr>
            </a:b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4128" y="548680"/>
            <a:ext cx="9144000" cy="630932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O Conselho Nacional do Laicato do Brasil – CNLB</a:t>
            </a:r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Cristãos leigos e leigas que exercem o ministério de teólogos</a:t>
            </a:r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As Comunidades Eclesiais de Base – CEBs </a:t>
            </a:r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Os grupos bíblicos de reflexão, as pequenas comunidades, a catequese, as celebrações da Palavra, as escolas de teologia,</a:t>
            </a:r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 </a:t>
            </a:r>
            <a:r>
              <a:rPr lang="pt-BR" sz="2800" dirty="0" smtClean="0"/>
              <a:t>As </a:t>
            </a:r>
            <a:r>
              <a:rPr lang="pt-BR" sz="2800" dirty="0"/>
              <a:t>pastorais, os movimentos, as novas comunidades;</a:t>
            </a:r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Organizações com a consciência </a:t>
            </a:r>
            <a:r>
              <a:rPr lang="pt-BR" sz="2800" dirty="0" smtClean="0"/>
              <a:t>missionária;</a:t>
            </a:r>
            <a:endParaRPr lang="pt-BR" sz="2800" dirty="0"/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 as crianças, os jovens, a mulher, o idoso, a </a:t>
            </a:r>
            <a:r>
              <a:rPr lang="pt-BR" sz="2800" dirty="0" smtClean="0"/>
              <a:t>família; </a:t>
            </a:r>
            <a:endParaRPr lang="pt-BR" sz="2800" dirty="0"/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Leigos e leigos qualificados para a administração dos bens de suas </a:t>
            </a:r>
            <a:r>
              <a:rPr lang="pt-BR" sz="2800" dirty="0" smtClean="0"/>
              <a:t>dioceses;</a:t>
            </a:r>
            <a:endParaRPr lang="pt-BR" sz="2800" dirty="0"/>
          </a:p>
          <a:p>
            <a:pPr marL="0" indent="0" algn="just">
              <a:lnSpc>
                <a:spcPts val="3300"/>
              </a:lnSpc>
              <a:spcBef>
                <a:spcPts val="0"/>
              </a:spcBef>
              <a:buNone/>
            </a:pPr>
            <a:r>
              <a:rPr lang="pt-BR" sz="2800" dirty="0"/>
              <a:t>- </a:t>
            </a:r>
            <a:r>
              <a:rPr lang="pt-BR" sz="2800" dirty="0" smtClean="0"/>
              <a:t>Cristãos </a:t>
            </a:r>
            <a:r>
              <a:rPr lang="pt-BR" sz="2800" dirty="0"/>
              <a:t>leigos e leigos comprometidos com os movimentos sociais, movimentos populares, sindicais e conselhos paritários de políticas públicas e outros</a:t>
            </a:r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876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pt-BR" b="1" dirty="0" smtClean="0"/>
              <a:t>Recuos no campo do laicato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600" dirty="0"/>
              <a:t>1</a:t>
            </a:r>
            <a:r>
              <a:rPr lang="pt-BR" sz="3600" dirty="0" smtClean="0"/>
              <a:t>. </a:t>
            </a:r>
            <a:r>
              <a:rPr lang="pt-BR" sz="3600" dirty="0"/>
              <a:t>Os cristãos leigos ainda são omissos na atuação </a:t>
            </a:r>
            <a:r>
              <a:rPr lang="pt-BR" sz="3600" dirty="0" smtClean="0"/>
              <a:t>das </a:t>
            </a:r>
            <a:r>
              <a:rPr lang="pt-BR" sz="3600" dirty="0"/>
              <a:t>estruturas e realidades do mundo: nos areópagos da universidade, da comunicação, da empresa, do trabalho, da política, da cultura, da medicina, do judiciário e </a:t>
            </a:r>
            <a:r>
              <a:rPr lang="pt-BR" sz="3600" dirty="0" smtClean="0"/>
              <a:t>outros;  </a:t>
            </a:r>
            <a:endParaRPr lang="pt-BR" sz="3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pt-BR" sz="3600" dirty="0"/>
              <a:t>2. Tendência a considerar os leigos quase </a:t>
            </a:r>
            <a:r>
              <a:rPr lang="pt-BR" sz="3600" dirty="0" smtClean="0"/>
              <a:t>exclusivamente </a:t>
            </a:r>
            <a:r>
              <a:rPr lang="pt-BR" sz="3600" dirty="0"/>
              <a:t>ao serviço do interior da </a:t>
            </a:r>
            <a:r>
              <a:rPr lang="pt-BR" sz="3600" dirty="0" smtClean="0"/>
              <a:t>Igreja;</a:t>
            </a:r>
            <a:endParaRPr lang="pt-BR" sz="3600" dirty="0"/>
          </a:p>
          <a:p>
            <a:pPr marL="0" indent="0" algn="just">
              <a:buNone/>
            </a:pPr>
            <a:r>
              <a:rPr lang="pt-BR" sz="3600" dirty="0"/>
              <a:t>3. Tendência ao estilo tradicional de </a:t>
            </a:r>
            <a:r>
              <a:rPr lang="pt-BR" sz="3600" dirty="0" smtClean="0"/>
              <a:t>laicato;</a:t>
            </a:r>
            <a:endParaRPr lang="pt-BR" sz="3600" dirty="0"/>
          </a:p>
          <a:p>
            <a:pPr marL="0" indent="0" algn="just">
              <a:buNone/>
            </a:pPr>
            <a:r>
              <a:rPr lang="pt-BR" sz="3600" dirty="0"/>
              <a:t>4. A pretensão de dominar os espaços da Igreja;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658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807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pt-BR" b="1" dirty="0" smtClean="0"/>
              <a:t>Recuos no campo do laicato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4000" dirty="0" smtClean="0"/>
              <a:t>5  </a:t>
            </a:r>
            <a:r>
              <a:rPr lang="pt-BR" sz="4000" dirty="0"/>
              <a:t>Carência de unidade - guerras entre os leigos; </a:t>
            </a:r>
          </a:p>
          <a:p>
            <a:pPr marL="0" indent="0" algn="just">
              <a:buNone/>
            </a:pPr>
            <a:r>
              <a:rPr lang="pt-BR" sz="4000" dirty="0"/>
              <a:t>6. Propostas místicas desprovidas de compromisso social; </a:t>
            </a:r>
          </a:p>
          <a:p>
            <a:pPr marL="0" indent="0" algn="just">
              <a:lnSpc>
                <a:spcPts val="4000"/>
              </a:lnSpc>
              <a:spcBef>
                <a:spcPts val="0"/>
              </a:spcBef>
              <a:buNone/>
            </a:pPr>
            <a:r>
              <a:rPr lang="pt-BR" sz="4000" dirty="0"/>
              <a:t>7. A sacramentalização, o devocionismo e o clericalismo;</a:t>
            </a:r>
          </a:p>
          <a:p>
            <a:pPr marL="0" indent="0" algn="just">
              <a:buNone/>
            </a:pPr>
            <a:r>
              <a:rPr lang="pt-BR" sz="4000" dirty="0" smtClean="0"/>
              <a:t>8.Desinformação </a:t>
            </a:r>
            <a:r>
              <a:rPr lang="pt-BR" sz="4000" dirty="0"/>
              <a:t>das comunidades eclesiais de base, das questões agrárias, indígenas e afros;</a:t>
            </a:r>
          </a:p>
          <a:p>
            <a:pPr marL="0" indent="0" algn="just">
              <a:buNone/>
            </a:pPr>
            <a:r>
              <a:rPr lang="pt-BR" sz="4000" dirty="0" smtClean="0"/>
              <a:t>9</a:t>
            </a:r>
            <a:r>
              <a:rPr lang="pt-BR" sz="4000" dirty="0"/>
              <a:t>. Rejeição da </a:t>
            </a:r>
            <a:r>
              <a:rPr lang="pt-BR" sz="4000" dirty="0" smtClean="0"/>
              <a:t>política. </a:t>
            </a:r>
            <a:endParaRPr lang="pt-BR" sz="4000" dirty="0"/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1402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22114"/>
          </a:xfrm>
          <a:solidFill>
            <a:schemeClr val="accent2"/>
          </a:solidFill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Os rostos do laicato</a:t>
            </a:r>
            <a:endParaRPr lang="pt-BR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0" y="908720"/>
            <a:ext cx="9144000" cy="594928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4000" dirty="0" smtClean="0">
                <a:solidFill>
                  <a:srgbClr val="FF0000"/>
                </a:solidFill>
              </a:rPr>
              <a:t>Dizem </a:t>
            </a:r>
            <a:r>
              <a:rPr lang="pt-BR" sz="4000" dirty="0">
                <a:solidFill>
                  <a:srgbClr val="FF0000"/>
                </a:solidFill>
              </a:rPr>
              <a:t>os Bispos</a:t>
            </a:r>
            <a:r>
              <a:rPr lang="pt-BR" sz="3100" dirty="0">
                <a:solidFill>
                  <a:srgbClr val="FF0000"/>
                </a:solidFill>
              </a:rPr>
              <a:t>: </a:t>
            </a:r>
            <a:endParaRPr lang="pt-BR" sz="31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t-BR" sz="3300" i="1" dirty="0" smtClean="0"/>
              <a:t>Queremos </a:t>
            </a:r>
            <a:r>
              <a:rPr lang="pt-BR" sz="3300" i="1" dirty="0"/>
              <a:t>reconhecer os diferentes rostos dos cristãos leigos e leigas, irmãos e corresponsáveis na evangelização. São para nós motivo de alegria e de ânimo na vivência do ministério ordenado</a:t>
            </a:r>
            <a:r>
              <a:rPr lang="pt-BR" sz="3100" i="1" dirty="0"/>
              <a:t>. </a:t>
            </a:r>
          </a:p>
          <a:p>
            <a:pPr marL="0" indent="0" algn="just">
              <a:buNone/>
            </a:pPr>
            <a:r>
              <a:rPr lang="pt-BR" sz="4000" dirty="0" smtClean="0">
                <a:solidFill>
                  <a:srgbClr val="FF0000"/>
                </a:solidFill>
              </a:rPr>
              <a:t>Santo Agostinho</a:t>
            </a:r>
            <a:r>
              <a:rPr lang="pt-BR" sz="3100" dirty="0" smtClean="0"/>
              <a:t>: reconhecendo </a:t>
            </a:r>
            <a:r>
              <a:rPr lang="pt-BR" sz="3100" dirty="0"/>
              <a:t>o peso </a:t>
            </a:r>
            <a:r>
              <a:rPr lang="pt-BR" sz="3300" dirty="0"/>
              <a:t>do ministério pastoral, alegra-se com a companhia dos seus fiéis. </a:t>
            </a:r>
            <a:endParaRPr lang="pt-BR" sz="3300" dirty="0" smtClean="0"/>
          </a:p>
          <a:p>
            <a:pPr marL="0" indent="0" algn="just">
              <a:buNone/>
            </a:pPr>
            <a:r>
              <a:rPr lang="pt-BR" sz="3300" dirty="0" smtClean="0"/>
              <a:t>“</a:t>
            </a:r>
            <a:r>
              <a:rPr lang="pt-BR" sz="3300" i="1" dirty="0"/>
              <a:t>Atemoriza-me o que sou para vós; consola-me o que sou convosco. Pois para vós sou bispo; convosco, sou cristão. Aquele é nome do ofício recebido; este, da graça; aquele, do perigo; este, da salvação</a:t>
            </a:r>
            <a:r>
              <a:rPr lang="pt-BR" sz="3300" dirty="0"/>
              <a:t>” </a:t>
            </a:r>
          </a:p>
          <a:p>
            <a:endParaRPr lang="pt-BR" sz="3100" dirty="0"/>
          </a:p>
        </p:txBody>
      </p:sp>
    </p:spTree>
    <p:extLst>
      <p:ext uri="{BB962C8B-B14F-4D97-AF65-F5344CB8AC3E}">
        <p14:creationId xmlns:p14="http://schemas.microsoft.com/office/powerpoint/2010/main" val="35477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08504" cy="70609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pt-BR" b="1" dirty="0" smtClean="0"/>
              <a:t>Campo específico de ação: o mundo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9144000" cy="6093296"/>
          </a:xfrm>
        </p:spPr>
        <p:txBody>
          <a:bodyPr>
            <a:noAutofit/>
          </a:bodyPr>
          <a:lstStyle/>
          <a:p>
            <a:pPr marL="0" indent="0" algn="just">
              <a:lnSpc>
                <a:spcPts val="4700"/>
              </a:lnSpc>
              <a:spcBef>
                <a:spcPts val="0"/>
              </a:spcBef>
              <a:buNone/>
            </a:pPr>
            <a:r>
              <a:rPr lang="pt-BR" sz="4800" i="1" dirty="0">
                <a:latin typeface="Baskerville Old Face" panose="02020602080505020303" pitchFamily="18" charset="0"/>
                <a:cs typeface="Arial" panose="020B0604020202020204" pitchFamily="34" charset="0"/>
              </a:rPr>
              <a:t> </a:t>
            </a:r>
            <a:r>
              <a:rPr lang="pt-BR" sz="4800" i="1" dirty="0" smtClean="0">
                <a:latin typeface="Baskerville Old Face" panose="02020602080505020303" pitchFamily="18" charset="0"/>
                <a:cs typeface="Arial" panose="020B0604020202020204" pitchFamily="34" charset="0"/>
              </a:rPr>
              <a:t>	</a:t>
            </a:r>
            <a:r>
              <a:rPr lang="pt-BR" sz="4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	“</a:t>
            </a:r>
            <a:r>
              <a:rPr lang="pt-BR" sz="4800" dirty="0">
                <a:latin typeface="Arial Narrow" panose="020B0606020202030204" pitchFamily="34" charset="0"/>
                <a:cs typeface="Arial" panose="020B0604020202020204" pitchFamily="34" charset="0"/>
              </a:rPr>
              <a:t>Com seu peculiar modo de agir, [os cristãos leigos] levam o Evangelho para dentro das estruturas do mundo e agindo em toda parte santamente, consagram a Deus o próprio mundo. A secularidade é a nota característica e própria do leigo e da sua espiritualidade nos vários âmbitos da vida em vista da evangelização. </a:t>
            </a:r>
            <a:endParaRPr lang="pt-BR" sz="4800" dirty="0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08504" cy="70609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pt-BR" b="1" dirty="0" smtClean="0"/>
              <a:t>Campo específico de ação: o mundo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9144000" cy="6093296"/>
          </a:xfrm>
        </p:spPr>
        <p:txBody>
          <a:bodyPr>
            <a:noAutofit/>
          </a:bodyPr>
          <a:lstStyle/>
          <a:p>
            <a:pPr marL="0" indent="0" algn="just">
              <a:lnSpc>
                <a:spcPts val="4800"/>
              </a:lnSpc>
              <a:spcBef>
                <a:spcPts val="0"/>
              </a:spcBef>
              <a:buNone/>
            </a:pPr>
            <a:r>
              <a:rPr lang="pt-BR" sz="5400" i="1" dirty="0">
                <a:latin typeface="Baskerville Old Face" panose="02020602080505020303" pitchFamily="18" charset="0"/>
                <a:cs typeface="Arial" panose="020B0604020202020204" pitchFamily="34" charset="0"/>
              </a:rPr>
              <a:t> </a:t>
            </a:r>
            <a:r>
              <a:rPr lang="pt-BR" sz="5400" i="1" dirty="0" smtClean="0">
                <a:latin typeface="Baskerville Old Face" panose="02020602080505020303" pitchFamily="18" charset="0"/>
                <a:cs typeface="Arial" panose="020B0604020202020204" pitchFamily="34" charset="0"/>
              </a:rPr>
              <a:t>	</a:t>
            </a:r>
            <a:r>
              <a:rPr lang="pt-BR" sz="5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	 </a:t>
            </a:r>
            <a:r>
              <a:rPr lang="pt-BR" sz="5400" dirty="0">
                <a:latin typeface="Arial Narrow" panose="020B0606020202030204" pitchFamily="34" charset="0"/>
                <a:cs typeface="Arial" panose="020B0604020202020204" pitchFamily="34" charset="0"/>
              </a:rPr>
              <a:t>Deles se espera uma grande força criadora em gestos e obras em coerência com o Evangelho. A Igreja necessita de cristãos leigos que assumam cargos de dirigentes formados e fundamentados nos princípios e valores da Doutrina Social da Igreja e na teologia do laicato” (João Paulo II - </a:t>
            </a:r>
            <a:r>
              <a:rPr lang="pt-BR" sz="5400" dirty="0">
                <a:latin typeface="Baskerville Old Face" panose="02020602080505020303" pitchFamily="18" charset="0"/>
                <a:cs typeface="Arial" panose="020B0604020202020204" pitchFamily="34" charset="0"/>
              </a:rPr>
              <a:t>EA, n. 44). </a:t>
            </a:r>
          </a:p>
        </p:txBody>
      </p:sp>
    </p:spTree>
    <p:extLst>
      <p:ext uri="{BB962C8B-B14F-4D97-AF65-F5344CB8AC3E}">
        <p14:creationId xmlns:p14="http://schemas.microsoft.com/office/powerpoint/2010/main" val="7916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VER o MUNDO </a:t>
            </a:r>
            <a:r>
              <a:rPr lang="pt-BR" sz="3200" b="1" dirty="0" smtClean="0">
                <a:solidFill>
                  <a:schemeClr val="bg1"/>
                </a:solidFill>
              </a:rPr>
              <a:t>GLOBALIZADO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0" y="836712"/>
            <a:ext cx="9144000" cy="6021288"/>
          </a:xfrm>
        </p:spPr>
        <p:txBody>
          <a:bodyPr anchor="t">
            <a:normAutofit fontScale="70000" lnSpcReduction="20000"/>
          </a:bodyPr>
          <a:lstStyle/>
          <a:p>
            <a:r>
              <a:rPr lang="pt-BR" sz="6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Bases fundamentais</a:t>
            </a:r>
            <a:endParaRPr lang="pt-BR" sz="6700" b="0" dirty="0" smtClean="0"/>
          </a:p>
          <a:p>
            <a:r>
              <a:rPr lang="pt-BR" sz="8000" b="0" i="1" dirty="0" smtClean="0"/>
              <a:t> </a:t>
            </a:r>
            <a:r>
              <a:rPr lang="pt-BR" sz="9300" b="0" i="1" dirty="0" smtClean="0"/>
              <a:t>Sistema Tecnológico; Sistema Jurídico e Financeiro; Sistema Sócio Espacial; Sistema cultural; Consumo; Sistema Informacional</a:t>
            </a:r>
          </a:p>
          <a:p>
            <a:endParaRPr lang="pt-BR" sz="5500" b="0" dirty="0"/>
          </a:p>
          <a:p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19182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VER o MUNDO </a:t>
            </a:r>
            <a:r>
              <a:rPr lang="pt-BR" sz="3200" b="1" dirty="0" smtClean="0">
                <a:solidFill>
                  <a:schemeClr val="bg1"/>
                </a:solidFill>
              </a:rPr>
              <a:t>GLOBALIZADO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>
          <a:xfrm>
            <a:off x="0" y="836712"/>
            <a:ext cx="9108504" cy="6021288"/>
          </a:xfrm>
        </p:spPr>
        <p:txBody>
          <a:bodyPr anchor="t">
            <a:noAutofit/>
          </a:bodyPr>
          <a:lstStyle/>
          <a:p>
            <a:pPr marL="0" lvl="2" algn="just"/>
            <a:r>
              <a:rPr lang="pt-BR" sz="5400" b="0" dirty="0" smtClean="0"/>
              <a:t>Lógica individualista</a:t>
            </a:r>
          </a:p>
          <a:p>
            <a:pPr marL="0" lvl="2">
              <a:lnSpc>
                <a:spcPts val="5000"/>
              </a:lnSpc>
              <a:spcBef>
                <a:spcPts val="0"/>
              </a:spcBef>
            </a:pPr>
            <a:r>
              <a:rPr lang="pt-BR" sz="6000" b="0" dirty="0"/>
              <a:t>Satisfação individual e indiferença pelo outro; Supremacia do desejo em relação às necessidades; Predomínio da aparência em relação à realidade </a:t>
            </a:r>
            <a:r>
              <a:rPr lang="pt-BR" sz="6000" b="0" dirty="0" smtClean="0"/>
              <a:t> </a:t>
            </a:r>
            <a:r>
              <a:rPr lang="pt-BR" sz="6000" b="0" dirty="0"/>
              <a:t>Inclusão perversa; Falsa satisfação. </a:t>
            </a:r>
          </a:p>
          <a:p>
            <a:endParaRPr lang="pt-BR" sz="6000" b="0" dirty="0"/>
          </a:p>
          <a:p>
            <a:endParaRPr lang="pt-BR" sz="2000" b="0" dirty="0"/>
          </a:p>
        </p:txBody>
      </p:sp>
    </p:spTree>
    <p:extLst>
      <p:ext uri="{BB962C8B-B14F-4D97-AF65-F5344CB8AC3E}">
        <p14:creationId xmlns:p14="http://schemas.microsoft.com/office/powerpoint/2010/main" val="23937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64894" y="5090497"/>
            <a:ext cx="6279106" cy="1767503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2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r>
              <a:rPr lang="pt-BR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É </a:t>
            </a:r>
            <a:r>
              <a:rPr lang="pt-BR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preciso dizer “não” a tudo isso, como exorta o Papa Francisco </a:t>
            </a:r>
            <a:r>
              <a:rPr lang="pt-BR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pt-BR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EG, </a:t>
            </a:r>
            <a:r>
              <a:rPr lang="pt-BR" sz="2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nn</a:t>
            </a:r>
            <a:r>
              <a:rPr lang="pt-BR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pt-BR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53-60)</a:t>
            </a:r>
            <a:endParaRPr lang="pt-BR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7504" y="144016"/>
            <a:ext cx="828092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3600" b="1" i="1" dirty="0" smtClean="0">
                <a:solidFill>
                  <a:prstClr val="white"/>
                </a:solidFill>
              </a:rPr>
              <a:t>Contradições do mundo globalizado:</a:t>
            </a:r>
            <a:endParaRPr lang="pt-BR" sz="3600" dirty="0" smtClean="0">
              <a:solidFill>
                <a:prstClr val="white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6156176" y="815597"/>
            <a:ext cx="2775430" cy="2124236"/>
            <a:chOff x="5004048" y="836712"/>
            <a:chExt cx="3063462" cy="2304256"/>
          </a:xfrm>
        </p:grpSpPr>
        <p:pic>
          <p:nvPicPr>
            <p:cNvPr id="1028" name="Picture 4" descr="https://observatoriodasdesigualdade.files.wordpress.com/2015/08/1042014urbanpoor-400-300.jpg?w=230&amp;h=1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529" y="836712"/>
              <a:ext cx="2983981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5004048" y="2780928"/>
              <a:ext cx="3063462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/>
              <a:r>
                <a:rPr lang="pt-BR" sz="1600" i="1" dirty="0">
                  <a:solidFill>
                    <a:prstClr val="white"/>
                  </a:solidFill>
                </a:rPr>
                <a:t>a) Desenvolvimento x pobreza</a:t>
              </a:r>
              <a:endParaRPr lang="pt-BR" sz="1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-30044" y="1010009"/>
            <a:ext cx="3233892" cy="1714308"/>
            <a:chOff x="-1542212" y="1010009"/>
            <a:chExt cx="3233892" cy="1714308"/>
          </a:xfrm>
        </p:grpSpPr>
        <p:pic>
          <p:nvPicPr>
            <p:cNvPr id="1036" name="Picture 12" descr="http://imguol.com/c/noticias/2014/11/26/joseph-safra-dono-do-grupo-safra-e-sua-mulhervicky-safra-em-jantar-em-sao-paulo-apos-a-morte-de-seus-dois-irmaos-edmond-e-moses-ele-e-o-unico-no-comando-da-empresa-safra-esta-investindo-em-1417008787717_956x50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0204" y="1104640"/>
              <a:ext cx="3155416" cy="161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2.bp.blogspot.com/_YmwJ9ylLbCg/TPgzglw956I/AAAAAAAAAAU/IWB4OWKFHo8/S748/Imagem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0204" y="1085841"/>
              <a:ext cx="1788368" cy="1607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-1542212" y="1010009"/>
              <a:ext cx="3233892" cy="2587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400" dirty="0" smtClean="0">
                <a:solidFill>
                  <a:prstClr val="white"/>
                </a:solidFill>
              </a:endParaRPr>
            </a:p>
            <a:p>
              <a:r>
                <a:rPr lang="pt-BR" sz="1400" dirty="0" smtClean="0">
                  <a:solidFill>
                    <a:prstClr val="white"/>
                  </a:solidFill>
                </a:rPr>
                <a:t>d</a:t>
              </a:r>
              <a:r>
                <a:rPr lang="pt-BR" sz="1400" dirty="0">
                  <a:solidFill>
                    <a:prstClr val="white"/>
                  </a:solidFill>
                </a:rPr>
                <a:t>) </a:t>
              </a:r>
              <a:r>
                <a:rPr lang="pt-BR" sz="1400" i="1" dirty="0">
                  <a:solidFill>
                    <a:prstClr val="white"/>
                  </a:solidFill>
                </a:rPr>
                <a:t>Bem-estar de uns x exclusão da maioria</a:t>
              </a:r>
              <a:endParaRPr lang="pt-BR" sz="1400" dirty="0">
                <a:solidFill>
                  <a:prstClr val="white"/>
                </a:solidFill>
              </a:endParaRPr>
            </a:p>
            <a:p>
              <a:endParaRPr lang="pt-BR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382533" y="940181"/>
            <a:ext cx="2701635" cy="1999652"/>
            <a:chOff x="1678742" y="2600171"/>
            <a:chExt cx="3070599" cy="2047876"/>
          </a:xfrm>
        </p:grpSpPr>
        <p:pic>
          <p:nvPicPr>
            <p:cNvPr id="1038" name="Picture 14" descr="http://www.institutoliberal.org.br/wp-content/uploads/2015/08/13/indefinida/corrupcao-37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743" y="2600171"/>
              <a:ext cx="3067050" cy="2047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tângulo 9"/>
            <p:cNvSpPr/>
            <p:nvPr/>
          </p:nvSpPr>
          <p:spPr>
            <a:xfrm>
              <a:off x="1678742" y="2600171"/>
              <a:ext cx="3070599" cy="298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dirty="0">
                  <a:solidFill>
                    <a:prstClr val="white"/>
                  </a:solidFill>
                </a:rPr>
                <a:t>e) </a:t>
              </a:r>
              <a:r>
                <a:rPr lang="pt-BR" sz="1200" i="1" dirty="0">
                  <a:solidFill>
                    <a:prstClr val="white"/>
                  </a:solidFill>
                </a:rPr>
                <a:t>Busca de riqueza x corrupção e tráfico</a:t>
              </a:r>
              <a:endParaRPr lang="pt-BR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04381" y="2773877"/>
            <a:ext cx="2595411" cy="1879259"/>
            <a:chOff x="1115616" y="2134711"/>
            <a:chExt cx="3767903" cy="2734449"/>
          </a:xfrm>
        </p:grpSpPr>
        <p:pic>
          <p:nvPicPr>
            <p:cNvPr id="1030" name="Picture 6" descr="http://2.bp.blogspot.com/-PcThMRLFsBE/T04yDRZAO0I/AAAAAAAAAP4/0uvkbWcd8c4/s1600/Catastr%C3%B3fe-Natura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134711"/>
              <a:ext cx="3767903" cy="25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1115616" y="4365104"/>
              <a:ext cx="3767903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>
                  <a:solidFill>
                    <a:prstClr val="white"/>
                  </a:solidFill>
                </a:rPr>
                <a:t>c) </a:t>
              </a:r>
              <a:r>
                <a:rPr lang="pt-BR" i="1" dirty="0">
                  <a:solidFill>
                    <a:prstClr val="white"/>
                  </a:solidFill>
                </a:rPr>
                <a:t>Enriquecimento de uns x degradação ambiental</a:t>
              </a:r>
              <a:endParaRPr lang="pt-BR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2903844" y="3014239"/>
            <a:ext cx="3144865" cy="1885000"/>
            <a:chOff x="4883519" y="3374265"/>
            <a:chExt cx="3907689" cy="2485733"/>
          </a:xfrm>
        </p:grpSpPr>
        <p:pic>
          <p:nvPicPr>
            <p:cNvPr id="1032" name="Picture 8" descr="http://4.bp.blogspot.com/-P46VknYmy_o/VD_asqnZTcI/AAAAAAAAC-E/EKO7g0dDI2o/s1600/crise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496" y="3374265"/>
              <a:ext cx="3890712" cy="248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4883519" y="3374265"/>
              <a:ext cx="3907689" cy="4368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i="1" dirty="0">
                  <a:solidFill>
                    <a:prstClr val="white"/>
                  </a:solidFill>
                </a:rPr>
                <a:t>b) Confiança no mercado x crises constantes</a:t>
              </a:r>
              <a:endParaRPr lang="pt-BR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1964" y="4798373"/>
            <a:ext cx="2822930" cy="2127271"/>
            <a:chOff x="-111643" y="4672389"/>
            <a:chExt cx="3029150" cy="2254601"/>
          </a:xfrm>
        </p:grpSpPr>
        <p:pic>
          <p:nvPicPr>
            <p:cNvPr id="1044" name="Picture 20" descr="http://2.bp.blogspot.com/-gMKdaMnjvCg/TibUM53pCBI/AAAAAAAAAKY/YzC0iWqqefA/s1600/istockphotomark-ros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43" y="4672389"/>
              <a:ext cx="3029150" cy="223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o 21"/>
            <p:cNvGrpSpPr/>
            <p:nvPr/>
          </p:nvGrpSpPr>
          <p:grpSpPr>
            <a:xfrm>
              <a:off x="-42600" y="6241972"/>
              <a:ext cx="2904683" cy="685018"/>
              <a:chOff x="533464" y="5876113"/>
              <a:chExt cx="2904683" cy="685018"/>
            </a:xfrm>
          </p:grpSpPr>
          <p:sp>
            <p:nvSpPr>
              <p:cNvPr id="17" name="Retângulo 16"/>
              <p:cNvSpPr/>
              <p:nvPr/>
            </p:nvSpPr>
            <p:spPr>
              <a:xfrm>
                <a:off x="533464" y="5936935"/>
                <a:ext cx="2904683" cy="5743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tângulo 27"/>
              <p:cNvSpPr/>
              <p:nvPr/>
            </p:nvSpPr>
            <p:spPr>
              <a:xfrm>
                <a:off x="533464" y="5876113"/>
                <a:ext cx="2902314" cy="685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 smtClean="0">
                    <a:solidFill>
                      <a:prstClr val="black"/>
                    </a:solidFill>
                  </a:rPr>
                  <a:t>g</a:t>
                </a:r>
                <a:r>
                  <a:rPr lang="pt-BR" dirty="0">
                    <a:solidFill>
                      <a:prstClr val="black"/>
                    </a:solidFill>
                  </a:rPr>
                  <a:t>) </a:t>
                </a:r>
                <a:r>
                  <a:rPr lang="pt-BR" i="1" dirty="0">
                    <a:solidFill>
                      <a:prstClr val="black"/>
                    </a:solidFill>
                  </a:rPr>
                  <a:t>Redes sociais virtuais x indiferença real</a:t>
                </a: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1" name="Grupo 20"/>
          <p:cNvGrpSpPr/>
          <p:nvPr/>
        </p:nvGrpSpPr>
        <p:grpSpPr>
          <a:xfrm>
            <a:off x="6351614" y="2996952"/>
            <a:ext cx="2792386" cy="2093545"/>
            <a:chOff x="6351614" y="3445727"/>
            <a:chExt cx="2792386" cy="2093545"/>
          </a:xfrm>
        </p:grpSpPr>
        <p:pic>
          <p:nvPicPr>
            <p:cNvPr id="1042" name="Picture 18" descr="http://w3.i.uol.com.br/Wap/2011/04/29/midia-indoor-tv-wap-celular-pobreza-miseria-bolsa-familia-campos-belos-caridade-fortaleza-nordeste-1304088781347_1024x76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611" y="3445727"/>
              <a:ext cx="2742711" cy="1923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www.pletz.com/blog/wp-content/uploads/2013/05/safras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403909" y="3463014"/>
              <a:ext cx="1383411" cy="104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tângulo 10"/>
            <p:cNvSpPr/>
            <p:nvPr/>
          </p:nvSpPr>
          <p:spPr>
            <a:xfrm>
              <a:off x="6351614" y="4977066"/>
              <a:ext cx="2766708" cy="5401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351614" y="5016052"/>
              <a:ext cx="27923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prstClr val="black"/>
                  </a:solidFill>
                </a:rPr>
                <a:t>f) </a:t>
              </a:r>
              <a:r>
                <a:rPr lang="pt-BR" sz="1400" i="1" dirty="0" smtClean="0">
                  <a:solidFill>
                    <a:prstClr val="black"/>
                  </a:solidFill>
                </a:rPr>
                <a:t>Grupos </a:t>
              </a:r>
              <a:r>
                <a:rPr lang="pt-BR" sz="1400" i="1" dirty="0">
                  <a:solidFill>
                    <a:prstClr val="black"/>
                  </a:solidFill>
                </a:rPr>
                <a:t>sociais privilegiados x </a:t>
              </a:r>
              <a:r>
                <a:rPr lang="pt-BR" sz="1400" i="1" dirty="0" smtClean="0">
                  <a:solidFill>
                    <a:prstClr val="black"/>
                  </a:solidFill>
                </a:rPr>
                <a:t>em </a:t>
              </a:r>
              <a:r>
                <a:rPr lang="pt-BR" sz="1400" i="1" dirty="0">
                  <a:solidFill>
                    <a:prstClr val="black"/>
                  </a:solidFill>
                </a:rPr>
                <a:t>bolsões de pobreza e </a:t>
              </a:r>
              <a:r>
                <a:rPr lang="pt-BR" sz="1400" i="1" dirty="0" smtClean="0">
                  <a:solidFill>
                    <a:prstClr val="black"/>
                  </a:solidFill>
                </a:rPr>
                <a:t>miséria</a:t>
              </a:r>
              <a:endParaRPr lang="pt-BR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5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meando3(1)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7046913"/>
          </a:xfrm>
          <a:prstGeom prst="rect">
            <a:avLst/>
          </a:prstGeom>
          <a:solidFill>
            <a:srgbClr val="D7D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3789040"/>
            <a:ext cx="9095874" cy="2160588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t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800" b="1" dirty="0" smtClean="0">
                <a:ln/>
                <a:solidFill>
                  <a:srgbClr val="FF0000"/>
                </a:solidFill>
              </a:rPr>
              <a:t>LAICATO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300" b="1" dirty="0">
                <a:ln/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Protagonista da construção de uma nova civilização </a:t>
            </a:r>
            <a:endParaRPr lang="pt-BR" sz="3300" b="1" dirty="0" smtClean="0">
              <a:ln/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300" b="1" dirty="0" smtClean="0">
                <a:ln/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plantando </a:t>
            </a:r>
            <a:r>
              <a:rPr lang="pt-BR" sz="3300" b="1" dirty="0">
                <a:ln/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sementes do Evangelho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 dirty="0">
              <a:ln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9563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pt-BR" sz="3600" b="1" i="1" dirty="0" smtClean="0">
                <a:solidFill>
                  <a:prstClr val="white"/>
                </a:solidFill>
              </a:rPr>
              <a:t>DISCERNIMENTOS NECESSÁRIOS</a:t>
            </a:r>
            <a:endParaRPr lang="pt-BR" sz="3600" dirty="0" smtClean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65313"/>
            <a:ext cx="9144000" cy="6192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3600" dirty="0" smtClean="0">
                <a:solidFill>
                  <a:prstClr val="black"/>
                </a:solidFill>
              </a:rPr>
              <a:t>Somos chamados a distinguir</a:t>
            </a:r>
            <a:r>
              <a:rPr lang="pt-BR" sz="3600" dirty="0">
                <a:solidFill>
                  <a:prstClr val="black"/>
                </a:solidFill>
              </a:rPr>
              <a:t>: </a:t>
            </a:r>
            <a:endParaRPr lang="pt-BR" sz="3600" dirty="0" smtClean="0">
              <a:solidFill>
                <a:prstClr val="black"/>
              </a:solidFill>
            </a:endParaRPr>
          </a:p>
          <a:p>
            <a:pPr>
              <a:spcAft>
                <a:spcPts val="1200"/>
              </a:spcAft>
            </a:pPr>
            <a:r>
              <a:rPr lang="pt-BR" sz="4000" b="1" dirty="0" smtClean="0">
                <a:solidFill>
                  <a:prstClr val="black"/>
                </a:solidFill>
              </a:rPr>
              <a:t>A </a:t>
            </a:r>
            <a:r>
              <a:rPr lang="pt-BR" sz="4000" b="1" i="1" dirty="0" smtClean="0">
                <a:solidFill>
                  <a:prstClr val="black"/>
                </a:solidFill>
              </a:rPr>
              <a:t>pluralidade         relativismo</a:t>
            </a:r>
          </a:p>
          <a:p>
            <a:pPr>
              <a:spcAft>
                <a:spcPts val="1200"/>
              </a:spcAft>
            </a:pPr>
            <a:r>
              <a:rPr lang="pt-BR" sz="4000" b="1" dirty="0" smtClean="0">
                <a:solidFill>
                  <a:srgbClr val="002060"/>
                </a:solidFill>
              </a:rPr>
              <a:t>A </a:t>
            </a:r>
            <a:r>
              <a:rPr lang="pt-BR" sz="4000" b="1" i="1" dirty="0" smtClean="0">
                <a:solidFill>
                  <a:srgbClr val="002060"/>
                </a:solidFill>
              </a:rPr>
              <a:t>secularidade</a:t>
            </a:r>
            <a:r>
              <a:rPr lang="pt-BR" sz="4000" b="1" dirty="0" smtClean="0">
                <a:solidFill>
                  <a:srgbClr val="002060"/>
                </a:solidFill>
              </a:rPr>
              <a:t>       </a:t>
            </a:r>
            <a:r>
              <a:rPr lang="pt-BR" sz="4000" b="1" i="1" dirty="0">
                <a:solidFill>
                  <a:srgbClr val="002060"/>
                </a:solidFill>
              </a:rPr>
              <a:t>secularismo</a:t>
            </a:r>
            <a:r>
              <a:rPr lang="pt-BR" sz="4000" b="1" dirty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pt-BR" sz="4000" b="1" dirty="0" smtClean="0">
                <a:solidFill>
                  <a:srgbClr val="002060"/>
                </a:solidFill>
              </a:rPr>
              <a:t>Os </a:t>
            </a:r>
            <a:r>
              <a:rPr lang="pt-BR" sz="4000" b="1" i="1" dirty="0">
                <a:solidFill>
                  <a:srgbClr val="002060"/>
                </a:solidFill>
              </a:rPr>
              <a:t>benefícios da tecnologia</a:t>
            </a:r>
            <a:r>
              <a:rPr lang="pt-BR" sz="4000" b="1" dirty="0">
                <a:solidFill>
                  <a:srgbClr val="002060"/>
                </a:solidFill>
              </a:rPr>
              <a:t> </a:t>
            </a:r>
            <a:r>
              <a:rPr lang="pt-BR" sz="4000" b="1" dirty="0" smtClean="0">
                <a:solidFill>
                  <a:srgbClr val="002060"/>
                </a:solidFill>
              </a:rPr>
              <a:t>         da </a:t>
            </a:r>
            <a:r>
              <a:rPr lang="pt-BR" sz="4000" b="1" i="1" dirty="0" smtClean="0">
                <a:solidFill>
                  <a:srgbClr val="002060"/>
                </a:solidFill>
              </a:rPr>
              <a:t>dependência</a:t>
            </a:r>
          </a:p>
          <a:p>
            <a:pPr>
              <a:spcAft>
                <a:spcPts val="1200"/>
              </a:spcAft>
            </a:pPr>
            <a:r>
              <a:rPr lang="pt-BR" sz="4000" b="1" dirty="0" smtClean="0">
                <a:solidFill>
                  <a:srgbClr val="FF0000"/>
                </a:solidFill>
              </a:rPr>
              <a:t>O </a:t>
            </a:r>
            <a:r>
              <a:rPr lang="pt-BR" sz="4000" b="1" i="1" dirty="0">
                <a:solidFill>
                  <a:srgbClr val="FF0000"/>
                </a:solidFill>
              </a:rPr>
              <a:t>uso das redes </a:t>
            </a:r>
            <a:r>
              <a:rPr lang="pt-BR" sz="4000" b="1" i="1" dirty="0" smtClean="0">
                <a:solidFill>
                  <a:srgbClr val="FF0000"/>
                </a:solidFill>
              </a:rPr>
              <a:t>sociais       </a:t>
            </a:r>
            <a:r>
              <a:rPr lang="pt-BR" sz="4000" b="1" dirty="0" smtClean="0">
                <a:solidFill>
                  <a:srgbClr val="FF0000"/>
                </a:solidFill>
              </a:rPr>
              <a:t>   </a:t>
            </a:r>
            <a:r>
              <a:rPr lang="pt-BR" sz="4000" b="1" i="1" dirty="0">
                <a:solidFill>
                  <a:srgbClr val="FF0000"/>
                </a:solidFill>
              </a:rPr>
              <a:t>comunicação virtual isolada</a:t>
            </a:r>
            <a:r>
              <a:rPr lang="pt-BR" sz="4000" b="1" dirty="0">
                <a:solidFill>
                  <a:srgbClr val="FF0000"/>
                </a:solidFill>
              </a:rPr>
              <a:t> </a:t>
            </a:r>
            <a:endParaRPr lang="pt-BR" sz="4000" b="1" dirty="0" smtClean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r>
              <a:rPr lang="pt-BR" sz="4000" b="1" dirty="0" smtClean="0">
                <a:solidFill>
                  <a:srgbClr val="002060"/>
                </a:solidFill>
              </a:rPr>
              <a:t>O </a:t>
            </a:r>
            <a:r>
              <a:rPr lang="pt-BR" sz="4000" b="1" i="1" dirty="0">
                <a:solidFill>
                  <a:srgbClr val="002060"/>
                </a:solidFill>
              </a:rPr>
              <a:t>uso do dinheiro </a:t>
            </a:r>
            <a:r>
              <a:rPr lang="pt-BR" sz="4000" b="1" i="1" dirty="0" smtClean="0">
                <a:solidFill>
                  <a:srgbClr val="002060"/>
                </a:solidFill>
              </a:rPr>
              <a:t>para a vida                 </a:t>
            </a:r>
            <a:r>
              <a:rPr lang="pt-BR" sz="4000" b="1" dirty="0" smtClean="0">
                <a:solidFill>
                  <a:srgbClr val="002060"/>
                </a:solidFill>
              </a:rPr>
              <a:t>  </a:t>
            </a:r>
            <a:r>
              <a:rPr lang="pt-BR" sz="4000" b="1" i="1" dirty="0">
                <a:solidFill>
                  <a:srgbClr val="002060"/>
                </a:solidFill>
              </a:rPr>
              <a:t>idolatria do dinheiro</a:t>
            </a:r>
            <a:r>
              <a:rPr lang="pt-BR" sz="4000" b="1" dirty="0">
                <a:solidFill>
                  <a:srgbClr val="002060"/>
                </a:solidFill>
              </a:rPr>
              <a:t> </a:t>
            </a:r>
            <a:endParaRPr lang="pt-BR" sz="4000" b="1" dirty="0" smtClean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pt-BR" sz="4000" dirty="0" smtClean="0">
                <a:solidFill>
                  <a:prstClr val="black"/>
                </a:solidFill>
              </a:rPr>
              <a:t>	</a:t>
            </a:r>
            <a:endParaRPr lang="pt-BR" sz="3600" dirty="0">
              <a:solidFill>
                <a:prstClr val="black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3275856" y="1340768"/>
            <a:ext cx="36004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E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3455876" y="2016223"/>
            <a:ext cx="43204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E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300192" y="2852936"/>
            <a:ext cx="360040" cy="558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E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5300137" y="4278778"/>
            <a:ext cx="360040" cy="558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E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6462863" y="5620323"/>
            <a:ext cx="360040" cy="558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E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pt-BR" sz="3600" b="1" i="1" dirty="0" smtClean="0">
                <a:solidFill>
                  <a:prstClr val="white"/>
                </a:solidFill>
              </a:rPr>
              <a:t>DISCERNIMENTOS NECESSÁRIOS</a:t>
            </a:r>
            <a:endParaRPr lang="pt-BR" sz="3600" dirty="0" smtClean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65313"/>
            <a:ext cx="9144000" cy="6192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pt-BR" sz="4800" b="1" dirty="0" smtClean="0">
                <a:solidFill>
                  <a:srgbClr val="C00000"/>
                </a:solidFill>
              </a:rPr>
              <a:t>A </a:t>
            </a:r>
            <a:r>
              <a:rPr lang="pt-BR" sz="4800" b="1" i="1" dirty="0">
                <a:solidFill>
                  <a:srgbClr val="C00000"/>
                </a:solidFill>
              </a:rPr>
              <a:t>autonomia, a liberdade  e a responsabilidade pessoal</a:t>
            </a:r>
            <a:r>
              <a:rPr lang="pt-BR" sz="4800" b="1" dirty="0">
                <a:solidFill>
                  <a:srgbClr val="C00000"/>
                </a:solidFill>
              </a:rPr>
              <a:t>, </a:t>
            </a:r>
            <a:r>
              <a:rPr lang="pt-BR" sz="4800" b="1" dirty="0" smtClean="0">
                <a:solidFill>
                  <a:srgbClr val="C00000"/>
                </a:solidFill>
              </a:rPr>
              <a:t>                  </a:t>
            </a:r>
            <a:r>
              <a:rPr lang="pt-BR" sz="4800" b="1" i="1" dirty="0" smtClean="0">
                <a:solidFill>
                  <a:srgbClr val="C00000"/>
                </a:solidFill>
              </a:rPr>
              <a:t>isolamento individualista</a:t>
            </a:r>
          </a:p>
          <a:p>
            <a:pPr>
              <a:spcAft>
                <a:spcPts val="1200"/>
              </a:spcAft>
            </a:pPr>
            <a:r>
              <a:rPr lang="pt-BR" sz="4800" b="1" dirty="0" smtClean="0">
                <a:solidFill>
                  <a:srgbClr val="002060"/>
                </a:solidFill>
              </a:rPr>
              <a:t>Os </a:t>
            </a:r>
            <a:r>
              <a:rPr lang="pt-BR" sz="4800" b="1" i="1" dirty="0" smtClean="0">
                <a:solidFill>
                  <a:srgbClr val="002060"/>
                </a:solidFill>
              </a:rPr>
              <a:t>valores/instituições tradicionais </a:t>
            </a:r>
            <a:r>
              <a:rPr lang="pt-BR" sz="4800" b="1" dirty="0" smtClean="0">
                <a:solidFill>
                  <a:srgbClr val="002060"/>
                </a:solidFill>
              </a:rPr>
              <a:t>             </a:t>
            </a:r>
            <a:r>
              <a:rPr lang="pt-BR" sz="4800" b="1" i="1" dirty="0" smtClean="0">
                <a:solidFill>
                  <a:srgbClr val="002060"/>
                </a:solidFill>
              </a:rPr>
              <a:t>tradicionalismo</a:t>
            </a:r>
            <a:r>
              <a:rPr lang="pt-BR" sz="4800" b="1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pt-BR" sz="4800" b="1" dirty="0" smtClean="0">
                <a:solidFill>
                  <a:srgbClr val="002060"/>
                </a:solidFill>
              </a:rPr>
              <a:t>A </a:t>
            </a:r>
            <a:r>
              <a:rPr lang="pt-BR" sz="4800" b="1" i="1" dirty="0">
                <a:solidFill>
                  <a:srgbClr val="002060"/>
                </a:solidFill>
              </a:rPr>
              <a:t>vivência comunitária</a:t>
            </a:r>
            <a:r>
              <a:rPr lang="pt-BR" sz="4800" b="1" dirty="0" smtClean="0">
                <a:solidFill>
                  <a:srgbClr val="92D050"/>
                </a:solidFill>
              </a:rPr>
              <a:t>,                    </a:t>
            </a:r>
            <a:r>
              <a:rPr lang="pt-BR" sz="4800" b="1" i="1" dirty="0" smtClean="0">
                <a:solidFill>
                  <a:srgbClr val="002060"/>
                </a:solidFill>
              </a:rPr>
              <a:t>comunitarismo sectário</a:t>
            </a:r>
            <a:endParaRPr lang="pt-BR" sz="4800" b="1" dirty="0">
              <a:solidFill>
                <a:srgbClr val="002060"/>
              </a:solidFill>
            </a:endParaRPr>
          </a:p>
          <a:p>
            <a:endParaRPr lang="pt-BR" sz="4800" dirty="0">
              <a:solidFill>
                <a:prstClr val="black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7180692" y="3266339"/>
            <a:ext cx="360040" cy="558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E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4427984" y="4005064"/>
            <a:ext cx="1188132" cy="427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do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6766646" y="1705244"/>
            <a:ext cx="1188132" cy="427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do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6352600" y="4926523"/>
            <a:ext cx="1188132" cy="427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do</a:t>
            </a:r>
            <a:endParaRPr lang="pt-BR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65312"/>
            <a:ext cx="9144000" cy="6192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ts val="3300"/>
              </a:lnSpc>
            </a:pPr>
            <a:r>
              <a:rPr lang="pt-BR" sz="4000" b="1" i="1" dirty="0" smtClean="0">
                <a:solidFill>
                  <a:srgbClr val="C00000"/>
                </a:solidFill>
              </a:rPr>
              <a:t>Ideologização </a:t>
            </a:r>
            <a:r>
              <a:rPr lang="pt-BR" sz="4000" b="1" i="1" dirty="0">
                <a:solidFill>
                  <a:srgbClr val="C00000"/>
                </a:solidFill>
              </a:rPr>
              <a:t>da mensagem </a:t>
            </a:r>
            <a:r>
              <a:rPr lang="pt-BR" sz="4000" b="1" i="1" dirty="0" smtClean="0">
                <a:solidFill>
                  <a:srgbClr val="C00000"/>
                </a:solidFill>
              </a:rPr>
              <a:t>evangélica</a:t>
            </a:r>
            <a:r>
              <a:rPr lang="pt-BR" sz="4000" b="1" dirty="0" smtClean="0">
                <a:solidFill>
                  <a:srgbClr val="C00000"/>
                </a:solidFill>
              </a:rPr>
              <a:t> </a:t>
            </a:r>
            <a:r>
              <a:rPr lang="pt-BR" sz="4000" dirty="0" smtClean="0">
                <a:sym typeface="Wingdings" pitchFamily="2" charset="2"/>
              </a:rPr>
              <a:t></a:t>
            </a:r>
            <a:r>
              <a:rPr lang="pt-BR" sz="4000" dirty="0" smtClean="0"/>
              <a:t>A </a:t>
            </a:r>
            <a:r>
              <a:rPr lang="pt-BR" sz="4000" dirty="0"/>
              <a:t>fé se torna meio e instrumento de exclusão, </a:t>
            </a:r>
            <a:endParaRPr lang="pt-BR" sz="4000" dirty="0" smtClean="0"/>
          </a:p>
          <a:p>
            <a:pPr lvl="0">
              <a:lnSpc>
                <a:spcPts val="3600"/>
              </a:lnSpc>
            </a:pPr>
            <a:r>
              <a:rPr lang="pt-BR" sz="4000" b="1" i="1" dirty="0" smtClean="0">
                <a:solidFill>
                  <a:srgbClr val="002060"/>
                </a:solidFill>
              </a:rPr>
              <a:t>Reducionismo socializante</a:t>
            </a:r>
            <a:r>
              <a:rPr lang="pt-BR" sz="4000" b="1" dirty="0" smtClean="0">
                <a:solidFill>
                  <a:srgbClr val="002060"/>
                </a:solidFill>
              </a:rPr>
              <a:t> </a:t>
            </a:r>
            <a:r>
              <a:rPr lang="pt-BR" sz="4000" dirty="0" smtClean="0">
                <a:sym typeface="Wingdings" pitchFamily="2" charset="2"/>
              </a:rPr>
              <a:t></a:t>
            </a:r>
            <a:r>
              <a:rPr lang="pt-BR" sz="4000" dirty="0" smtClean="0"/>
              <a:t>reduzir </a:t>
            </a:r>
            <a:r>
              <a:rPr lang="pt-BR" sz="4000" dirty="0"/>
              <a:t>a Palavra de Deus a partir da ótica puramente social, </a:t>
            </a:r>
            <a:endParaRPr lang="pt-BR" sz="4000" dirty="0" smtClean="0"/>
          </a:p>
          <a:p>
            <a:pPr lvl="0">
              <a:lnSpc>
                <a:spcPts val="3600"/>
              </a:lnSpc>
            </a:pPr>
            <a:r>
              <a:rPr lang="pt-BR" sz="4000" b="1" i="1" dirty="0" smtClean="0">
                <a:solidFill>
                  <a:srgbClr val="002060"/>
                </a:solidFill>
              </a:rPr>
              <a:t>Ideologização psicológica</a:t>
            </a:r>
            <a:r>
              <a:rPr lang="pt-BR" sz="4000" b="1" dirty="0" smtClean="0">
                <a:solidFill>
                  <a:srgbClr val="002060"/>
                </a:solidFill>
              </a:rPr>
              <a:t> </a:t>
            </a:r>
            <a:r>
              <a:rPr lang="pt-BR" sz="4000" dirty="0" smtClean="0">
                <a:sym typeface="Wingdings" pitchFamily="2" charset="2"/>
              </a:rPr>
              <a:t> </a:t>
            </a:r>
            <a:r>
              <a:rPr lang="pt-BR" sz="4000" dirty="0" smtClean="0"/>
              <a:t>O </a:t>
            </a:r>
            <a:r>
              <a:rPr lang="pt-BR" sz="4000" dirty="0"/>
              <a:t>psicologismo afasta da missão.</a:t>
            </a:r>
          </a:p>
          <a:p>
            <a:pPr lvl="0">
              <a:lnSpc>
                <a:spcPts val="3600"/>
              </a:lnSpc>
            </a:pPr>
            <a:r>
              <a:rPr lang="pt-BR" sz="4000" b="1" i="1" dirty="0" smtClean="0">
                <a:solidFill>
                  <a:srgbClr val="FF0000"/>
                </a:solidFill>
              </a:rPr>
              <a:t>Funcionalismo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 smtClean="0">
                <a:sym typeface="Wingdings" pitchFamily="2" charset="2"/>
              </a:rPr>
              <a:t></a:t>
            </a:r>
            <a:r>
              <a:rPr lang="pt-BR" sz="4000" dirty="0" smtClean="0"/>
              <a:t>A </a:t>
            </a:r>
            <a:r>
              <a:rPr lang="pt-BR" sz="4000" dirty="0"/>
              <a:t>evangelização se </a:t>
            </a:r>
            <a:r>
              <a:rPr lang="pt-BR" sz="4000" dirty="0" smtClean="0"/>
              <a:t>transforma </a:t>
            </a:r>
            <a:r>
              <a:rPr lang="pt-BR" sz="4000" dirty="0"/>
              <a:t>em função burocrática, </a:t>
            </a:r>
            <a:endParaRPr lang="pt-BR" sz="4000" dirty="0" smtClean="0"/>
          </a:p>
          <a:p>
            <a:pPr lvl="0">
              <a:lnSpc>
                <a:spcPts val="3600"/>
              </a:lnSpc>
            </a:pPr>
            <a:r>
              <a:rPr lang="pt-BR" sz="4000" b="1" i="1" dirty="0" smtClean="0">
                <a:solidFill>
                  <a:srgbClr val="FF0000"/>
                </a:solidFill>
              </a:rPr>
              <a:t>Clericalismo </a:t>
            </a:r>
            <a:r>
              <a:rPr lang="pt-BR" sz="4000" i="1" dirty="0" smtClean="0">
                <a:sym typeface="Wingdings" pitchFamily="2" charset="2"/>
              </a:rPr>
              <a:t> </a:t>
            </a:r>
            <a:r>
              <a:rPr lang="pt-BR" sz="4000" dirty="0" smtClean="0"/>
              <a:t>O </a:t>
            </a:r>
            <a:r>
              <a:rPr lang="pt-BR" sz="4000" dirty="0"/>
              <a:t>padre centraliza tudo em sua pessoa e poder pessoal e clericaliza os leigos. </a:t>
            </a:r>
            <a:r>
              <a:rPr lang="pt-BR" sz="4000" dirty="0" smtClean="0"/>
              <a:t>Mas há </a:t>
            </a:r>
            <a:r>
              <a:rPr lang="pt-BR" sz="4000" dirty="0"/>
              <a:t>leigos que procuram a </a:t>
            </a:r>
            <a:r>
              <a:rPr lang="pt-BR" sz="4000" dirty="0" smtClean="0"/>
              <a:t>clericalização</a:t>
            </a:r>
          </a:p>
          <a:p>
            <a:pPr>
              <a:lnSpc>
                <a:spcPts val="3600"/>
              </a:lnSpc>
            </a:pPr>
            <a:endParaRPr lang="pt-BR" sz="4000" dirty="0"/>
          </a:p>
        </p:txBody>
      </p:sp>
      <p:sp>
        <p:nvSpPr>
          <p:cNvPr id="3" name="Retângulo 2"/>
          <p:cNvSpPr/>
          <p:nvPr/>
        </p:nvSpPr>
        <p:spPr>
          <a:xfrm>
            <a:off x="0" y="-2738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b="1" dirty="0" smtClean="0"/>
              <a:t>As tentações na missão</a:t>
            </a:r>
            <a:endParaRPr lang="pt-BR" sz="4400" b="1" dirty="0"/>
          </a:p>
        </p:txBody>
      </p:sp>
      <p:sp>
        <p:nvSpPr>
          <p:cNvPr id="4" name="Seta para a direita 3"/>
          <p:cNvSpPr/>
          <p:nvPr/>
        </p:nvSpPr>
        <p:spPr>
          <a:xfrm>
            <a:off x="0" y="1124744"/>
            <a:ext cx="1795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0" y="1628800"/>
            <a:ext cx="1795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6" name="Seta para a direita 5"/>
          <p:cNvSpPr/>
          <p:nvPr/>
        </p:nvSpPr>
        <p:spPr>
          <a:xfrm>
            <a:off x="0" y="2204864"/>
            <a:ext cx="1795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0" y="3284984"/>
            <a:ext cx="1795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0" y="2780928"/>
            <a:ext cx="1795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0" y="4149080"/>
            <a:ext cx="1795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7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67472"/>
            <a:ext cx="9144000" cy="61926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ts val="4400"/>
              </a:lnSpc>
            </a:pPr>
            <a:r>
              <a:rPr lang="pt-BR" sz="4400" b="1" i="1" dirty="0" smtClean="0">
                <a:solidFill>
                  <a:srgbClr val="C00000"/>
                </a:solidFill>
              </a:rPr>
              <a:t>Individualismo</a:t>
            </a:r>
            <a:r>
              <a:rPr lang="pt-BR" sz="4400" b="1" dirty="0" smtClean="0">
                <a:solidFill>
                  <a:srgbClr val="C00000"/>
                </a:solidFill>
              </a:rPr>
              <a:t> </a:t>
            </a:r>
            <a:r>
              <a:rPr lang="pt-BR" sz="4400" dirty="0" smtClean="0">
                <a:sym typeface="Wingdings" pitchFamily="2" charset="2"/>
              </a:rPr>
              <a:t> </a:t>
            </a:r>
            <a:r>
              <a:rPr lang="pt-BR" sz="4400" dirty="0" smtClean="0"/>
              <a:t>se </a:t>
            </a:r>
            <a:r>
              <a:rPr lang="pt-BR" sz="4400" dirty="0"/>
              <a:t>organizam a partir de experiências espirituais intimistas e </a:t>
            </a:r>
            <a:r>
              <a:rPr lang="pt-BR" sz="4400" dirty="0" smtClean="0"/>
              <a:t>individualizantes</a:t>
            </a:r>
          </a:p>
          <a:p>
            <a:pPr lvl="0">
              <a:lnSpc>
                <a:spcPts val="4400"/>
              </a:lnSpc>
            </a:pPr>
            <a:r>
              <a:rPr lang="pt-BR" sz="4400" b="1" i="1" dirty="0" smtClean="0">
                <a:solidFill>
                  <a:srgbClr val="7030A0"/>
                </a:solidFill>
              </a:rPr>
              <a:t>Secularismo</a:t>
            </a:r>
            <a:r>
              <a:rPr lang="pt-BR" sz="4400" dirty="0" smtClean="0"/>
              <a:t> </a:t>
            </a:r>
            <a:r>
              <a:rPr lang="pt-BR" sz="4400" dirty="0" smtClean="0">
                <a:sym typeface="Wingdings" pitchFamily="2" charset="2"/>
              </a:rPr>
              <a:t> </a:t>
            </a:r>
            <a:r>
              <a:rPr lang="pt-BR" sz="4400" dirty="0" smtClean="0"/>
              <a:t> desemboca </a:t>
            </a:r>
            <a:r>
              <a:rPr lang="pt-BR" sz="4400" dirty="0"/>
              <a:t>no </a:t>
            </a:r>
            <a:r>
              <a:rPr lang="pt-BR" sz="4400" dirty="0" smtClean="0"/>
              <a:t>laicismo</a:t>
            </a:r>
          </a:p>
          <a:p>
            <a:pPr lvl="0">
              <a:lnSpc>
                <a:spcPts val="4400"/>
              </a:lnSpc>
            </a:pPr>
            <a:r>
              <a:rPr lang="pt-BR" sz="4400" dirty="0" smtClean="0"/>
              <a:t>O </a:t>
            </a:r>
            <a:r>
              <a:rPr lang="pt-BR" sz="4400" dirty="0"/>
              <a:t>Papa Francisco </a:t>
            </a:r>
            <a:r>
              <a:rPr lang="pt-BR" sz="4400" dirty="0" smtClean="0">
                <a:sym typeface="Wingdings" pitchFamily="2" charset="2"/>
              </a:rPr>
              <a:t> </a:t>
            </a:r>
            <a:r>
              <a:rPr lang="pt-BR" sz="4400" dirty="0" smtClean="0"/>
              <a:t>a preguiça, </a:t>
            </a:r>
            <a:r>
              <a:rPr lang="pt-BR" sz="4400" dirty="0"/>
              <a:t>o </a:t>
            </a:r>
            <a:r>
              <a:rPr lang="pt-BR" sz="4400" dirty="0" smtClean="0"/>
              <a:t>pessimismo, </a:t>
            </a:r>
            <a:r>
              <a:rPr lang="pt-BR" sz="4400" dirty="0"/>
              <a:t>a acomodação, o isolamento, as guerras entre nós, a </a:t>
            </a:r>
            <a:r>
              <a:rPr lang="pt-BR" sz="4400" dirty="0" smtClean="0"/>
              <a:t>não </a:t>
            </a:r>
            <a:r>
              <a:rPr lang="pt-BR" sz="4400" dirty="0"/>
              <a:t>valorização dos leigos, da mulher, dos jovens, dos idosos e das vocações (EG, </a:t>
            </a:r>
            <a:r>
              <a:rPr lang="pt-BR" sz="4400" dirty="0" err="1"/>
              <a:t>nn</a:t>
            </a:r>
            <a:r>
              <a:rPr lang="pt-BR" sz="4400" dirty="0"/>
              <a:t>. 76-101). </a:t>
            </a:r>
          </a:p>
          <a:p>
            <a:endParaRPr lang="pt-BR" sz="4400" dirty="0"/>
          </a:p>
        </p:txBody>
      </p:sp>
      <p:sp>
        <p:nvSpPr>
          <p:cNvPr id="3" name="Retângulo 2"/>
          <p:cNvSpPr/>
          <p:nvPr/>
        </p:nvSpPr>
        <p:spPr>
          <a:xfrm>
            <a:off x="0" y="-2738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b="1" dirty="0" smtClean="0"/>
              <a:t>As tentações na missão</a:t>
            </a:r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18141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965" y="-27384"/>
            <a:ext cx="9136035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4000" b="1" dirty="0"/>
              <a:t>M</a:t>
            </a:r>
            <a:r>
              <a:rPr lang="pt-BR" sz="4000" b="1" dirty="0" smtClean="0"/>
              <a:t>udanças</a:t>
            </a:r>
            <a:r>
              <a:rPr lang="pt-BR" sz="4400" b="1" dirty="0" smtClean="0"/>
              <a:t> de mentalidade e estruturas</a:t>
            </a:r>
            <a:endParaRPr lang="pt-BR" sz="4400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3804175" y="4002989"/>
            <a:ext cx="1650723" cy="2013076"/>
            <a:chOff x="5441557" y="2568053"/>
            <a:chExt cx="1650723" cy="2013076"/>
          </a:xfrm>
        </p:grpSpPr>
        <p:pic>
          <p:nvPicPr>
            <p:cNvPr id="3076" name="Picture 4" descr="http://2.bp.blogspot.com/-RsecVEihx1U/UViE8lJDv7I/AAAAAAAAAAc/ewTFBfNvUFw/s1600/1221426077y644O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558" y="2568053"/>
              <a:ext cx="1650722" cy="201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5441557" y="4149080"/>
              <a:ext cx="1650723" cy="398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pt-BR" sz="1400" b="1" dirty="0"/>
                <a:t>Igreja “em saída”, de portas abertas</a:t>
              </a:r>
              <a:endParaRPr lang="pt-BR" sz="14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744887" y="2365628"/>
            <a:ext cx="3399113" cy="3042461"/>
            <a:chOff x="-688015" y="4149271"/>
            <a:chExt cx="2595720" cy="3042461"/>
          </a:xfrm>
        </p:grpSpPr>
        <p:pic>
          <p:nvPicPr>
            <p:cNvPr id="3078" name="Picture 6" descr="cartaz_cf2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9" y="4149271"/>
              <a:ext cx="1803495" cy="2557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-688015" y="6237312"/>
              <a:ext cx="2595720" cy="95442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pt-PT" dirty="0">
                  <a:solidFill>
                    <a:srgbClr val="FFFF00"/>
                  </a:solidFill>
                </a:rPr>
                <a:t>Comunidade que mostra a fraternidade de ajuda e serviço mútuo</a:t>
              </a:r>
            </a:p>
          </p:txBody>
        </p:sp>
      </p:grpSp>
      <p:sp>
        <p:nvSpPr>
          <p:cNvPr id="3" name="Retângulo de cantos arredondados 2"/>
          <p:cNvSpPr/>
          <p:nvPr/>
        </p:nvSpPr>
        <p:spPr>
          <a:xfrm>
            <a:off x="2546510" y="692696"/>
            <a:ext cx="3147684" cy="1530029"/>
          </a:xfrm>
          <a:prstGeom prst="roundRect">
            <a:avLst/>
          </a:prstGeom>
          <a:solidFill>
            <a:srgbClr val="FFFF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 Igreja é chamada a ser</a:t>
            </a:r>
            <a:endParaRPr lang="pt-BR"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6948264" y="5301208"/>
            <a:ext cx="1800200" cy="1440158"/>
            <a:chOff x="6516216" y="4412161"/>
            <a:chExt cx="2493608" cy="2329594"/>
          </a:xfrm>
        </p:grpSpPr>
        <p:pic>
          <p:nvPicPr>
            <p:cNvPr id="3080" name="Picture 8" descr="https://pixabay.com/static/uploads/photo/2014/04/02/10/12/globe-303110_960_72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4412161"/>
              <a:ext cx="2493608" cy="2327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https://aindaquenovale.files.wordpress.com/2013/04/igrej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269" y="4691309"/>
              <a:ext cx="1039003" cy="943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tângulo 9"/>
            <p:cNvSpPr/>
            <p:nvPr/>
          </p:nvSpPr>
          <p:spPr>
            <a:xfrm>
              <a:off x="6716623" y="6309707"/>
              <a:ext cx="2121228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pt-BR" sz="1200" b="1" dirty="0">
                  <a:solidFill>
                    <a:schemeClr val="tx1"/>
                  </a:solidFill>
                </a:rPr>
                <a:t>Comunidade inserida no mundo 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744885" y="692696"/>
            <a:ext cx="3399115" cy="1647285"/>
            <a:chOff x="-267276" y="3570009"/>
            <a:chExt cx="5715003" cy="2876551"/>
          </a:xfrm>
        </p:grpSpPr>
        <p:pic>
          <p:nvPicPr>
            <p:cNvPr id="3084" name="Picture 12" descr="http://mensagens.culturamix.com/blog/wp-content/gallery/os-ensinamentos-de-jesus/os-ensinamentos-de-jesus-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272" y="3570009"/>
              <a:ext cx="5714999" cy="287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ângulo 11"/>
            <p:cNvSpPr/>
            <p:nvPr/>
          </p:nvSpPr>
          <p:spPr>
            <a:xfrm>
              <a:off x="-267276" y="3574591"/>
              <a:ext cx="5715003" cy="287196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pt-BR" dirty="0">
                  <a:solidFill>
                    <a:srgbClr val="002060"/>
                  </a:solidFill>
                </a:rPr>
                <a:t>Comunidade de discípulos</a:t>
              </a:r>
              <a:r>
                <a:rPr lang="pt-BR" i="1" dirty="0">
                  <a:solidFill>
                    <a:srgbClr val="002060"/>
                  </a:solidFill>
                </a:rPr>
                <a:t> </a:t>
              </a:r>
              <a:r>
                <a:rPr lang="pt-BR" dirty="0">
                  <a:solidFill>
                    <a:srgbClr val="002060"/>
                  </a:solidFill>
                </a:rPr>
                <a:t>de Jesus Cristo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348823" y="908720"/>
            <a:ext cx="1884413" cy="1475457"/>
            <a:chOff x="-1476672" y="4793782"/>
            <a:chExt cx="2809875" cy="1866901"/>
          </a:xfrm>
        </p:grpSpPr>
        <p:pic>
          <p:nvPicPr>
            <p:cNvPr id="3086" name="Picture 14" descr="http://fas-amazonas.org/versao/2012/wordpress/wp-content/uploads/2009/10/Organiza%C3%A7%C3%A3o-Social2-295x19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6672" y="4793782"/>
              <a:ext cx="2809875" cy="186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tângulo 13"/>
            <p:cNvSpPr/>
            <p:nvPr/>
          </p:nvSpPr>
          <p:spPr>
            <a:xfrm>
              <a:off x="-1476672" y="4793782"/>
              <a:ext cx="2809875" cy="36110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pt-BR" sz="1200" dirty="0">
                  <a:solidFill>
                    <a:srgbClr val="FF0000"/>
                  </a:solidFill>
                </a:rPr>
                <a:t>Organização</a:t>
              </a:r>
              <a:r>
                <a:rPr lang="pt-BR" sz="1200" dirty="0"/>
                <a:t> </a:t>
              </a:r>
              <a:r>
                <a:rPr lang="pt-BR" sz="1200" dirty="0">
                  <a:solidFill>
                    <a:srgbClr val="FF0000"/>
                  </a:solidFill>
                </a:rPr>
                <a:t>comunitária </a:t>
              </a:r>
            </a:p>
          </p:txBody>
        </p:sp>
      </p:grpSp>
      <p:pic>
        <p:nvPicPr>
          <p:cNvPr id="3088" name="Picture 16" descr="http://1.bp.blogspot.com/-5L2OgPTFs0o/UXXJGX-LgJI/AAAAAAAACPA/aWCiNItgO3k/s1600/indio+dan%C3%A7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161"/>
            <a:ext cx="3707904" cy="24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0" y="6185942"/>
            <a:ext cx="6804248" cy="672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1600" b="1" dirty="0">
                <a:solidFill>
                  <a:srgbClr val="FFFF00"/>
                </a:solidFill>
              </a:rPr>
              <a:t>Escola de vivência cristã onde o projeto do Reino encontra os meios de sua realização e um sinal de contradição para tudo aquilo que não condiz com o plano de Deus; 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2500698" y="2420888"/>
            <a:ext cx="3204076" cy="1548512"/>
            <a:chOff x="1871980" y="1808480"/>
            <a:chExt cx="3204076" cy="1548512"/>
          </a:xfrm>
        </p:grpSpPr>
        <p:pic>
          <p:nvPicPr>
            <p:cNvPr id="25" name="Imagem 24" descr="http://vivianefreitas.com/wp-content/uploads/2016/05/reinodedeus9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980" y="1808480"/>
              <a:ext cx="3204076" cy="1548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tângulo 16"/>
            <p:cNvSpPr/>
            <p:nvPr/>
          </p:nvSpPr>
          <p:spPr>
            <a:xfrm>
              <a:off x="1917792" y="1828215"/>
              <a:ext cx="31476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FF0000"/>
                  </a:solidFill>
                </a:rPr>
                <a:t>Povo de Deus que busca também os sinais do Reino no mundo </a:t>
              </a:r>
            </a:p>
          </p:txBody>
        </p:sp>
      </p:grpSp>
      <p:pic>
        <p:nvPicPr>
          <p:cNvPr id="3090" name="Picture 18" descr="http://newtondiniz.com.br/sites/default/files/styles/large/public/porta_aberta.jpg?itok=fTeN4vL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" y="2384177"/>
            <a:ext cx="1916352" cy="25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7964" y="4539228"/>
            <a:ext cx="3627932" cy="383498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200" b="1" dirty="0">
                <a:solidFill>
                  <a:srgbClr val="FFFF00"/>
                </a:solidFill>
              </a:rPr>
              <a:t>Comunidade que se </a:t>
            </a:r>
            <a:r>
              <a:rPr lang="pt-BR" sz="1200" b="1" dirty="0" smtClean="0">
                <a:solidFill>
                  <a:srgbClr val="FFFF00"/>
                </a:solidFill>
              </a:rPr>
              <a:t>abre </a:t>
            </a:r>
            <a:r>
              <a:rPr lang="pt-BR" sz="1200" b="1" dirty="0">
                <a:solidFill>
                  <a:srgbClr val="FFFF00"/>
                </a:solidFill>
              </a:rPr>
              <a:t>para as urgências do mundo </a:t>
            </a:r>
          </a:p>
        </p:txBody>
      </p:sp>
    </p:spTree>
    <p:extLst>
      <p:ext uri="{BB962C8B-B14F-4D97-AF65-F5344CB8AC3E}">
        <p14:creationId xmlns:p14="http://schemas.microsoft.com/office/powerpoint/2010/main" val="29411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 anchor="ctr">
            <a:noAutofit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>
                <a:solidFill>
                  <a:srgbClr val="C00000"/>
                </a:solidFill>
              </a:rPr>
              <a:t>CAPÍTULO </a:t>
            </a:r>
            <a:r>
              <a:rPr lang="pt-BR" b="1" dirty="0">
                <a:solidFill>
                  <a:srgbClr val="C00000"/>
                </a:solidFill>
              </a:rPr>
              <a:t>II</a:t>
            </a:r>
            <a:r>
              <a:rPr lang="pt-BR" dirty="0">
                <a:solidFill>
                  <a:srgbClr val="C00000"/>
                </a:solidFill>
              </a:rPr>
              <a:t/>
            </a:r>
            <a:br>
              <a:rPr lang="pt-BR" dirty="0">
                <a:solidFill>
                  <a:srgbClr val="C00000"/>
                </a:solidFill>
              </a:rPr>
            </a:b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25321" cy="66745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pt-BR" sz="6000" b="1" dirty="0" smtClean="0"/>
              <a:t>SUJEITO </a:t>
            </a:r>
            <a:r>
              <a:rPr lang="pt-BR" sz="6000" b="1" dirty="0"/>
              <a:t>ECLESIAL: DISCÍPULOS MISSIONÁRIOS E CIDADÃOS DO MUNDO</a:t>
            </a:r>
            <a:endParaRPr lang="pt-BR" sz="6000" dirty="0"/>
          </a:p>
          <a:p>
            <a:r>
              <a:rPr lang="pt-BR" sz="3200" b="1" dirty="0"/>
              <a:t> </a:t>
            </a:r>
            <a:endParaRPr lang="pt-BR" sz="3200" dirty="0"/>
          </a:p>
          <a:p>
            <a:r>
              <a:rPr lang="pt-BR" sz="3200" b="1" dirty="0"/>
              <a:t>“</a:t>
            </a:r>
            <a:r>
              <a:rPr lang="pt-BR" sz="4400" b="1" dirty="0"/>
              <a:t>Vós sois o sal da terra”. “Vós sois a luz do mundo” (</a:t>
            </a:r>
            <a:r>
              <a:rPr lang="pt-BR" sz="4400" b="1" dirty="0" err="1"/>
              <a:t>Mt</a:t>
            </a:r>
            <a:r>
              <a:rPr lang="pt-BR" sz="4400" b="1" dirty="0"/>
              <a:t> 5,13-14).</a:t>
            </a:r>
            <a:r>
              <a:rPr lang="pt-BR" sz="4400" dirty="0"/>
              <a:t> </a:t>
            </a:r>
          </a:p>
        </p:txBody>
      </p:sp>
      <p:pic>
        <p:nvPicPr>
          <p:cNvPr id="2050" name="Picture 2" descr="Resultado de imagem para vós sois o sal da t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08" y="4595647"/>
            <a:ext cx="411711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vós sois o sal da te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50780"/>
            <a:ext cx="3330411" cy="217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Identidade </a:t>
            </a:r>
            <a:r>
              <a:rPr lang="pt-BR" b="1" dirty="0"/>
              <a:t>e Dignidade </a:t>
            </a:r>
            <a:r>
              <a:rPr lang="pt-BR" b="1" dirty="0" smtClean="0"/>
              <a:t>da</a:t>
            </a:r>
            <a:br>
              <a:rPr lang="pt-BR" b="1" dirty="0" smtClean="0"/>
            </a:br>
            <a:r>
              <a:rPr lang="pt-BR" b="1" dirty="0" smtClean="0"/>
              <a:t> </a:t>
            </a:r>
            <a:r>
              <a:rPr lang="pt-BR" b="1" dirty="0"/>
              <a:t>vocação laical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7504" y="980728"/>
            <a:ext cx="4388296" cy="5877272"/>
          </a:xfrm>
          <a:ln w="5715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41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Sacerdócio Comum</a:t>
            </a:r>
          </a:p>
          <a:p>
            <a:pPr marL="0" indent="0" algn="just">
              <a:buNone/>
            </a:pPr>
            <a:r>
              <a:rPr lang="pt-BR" sz="3200" dirty="0"/>
              <a:t>Os cristãos leigos e leigas são portadores da cidadania batismal, participantes do sacerdócio  comum, fundado no único sacerdócio de Cristo. </a:t>
            </a:r>
          </a:p>
          <a:p>
            <a:pPr marL="0" indent="0" algn="just">
              <a:buNone/>
            </a:pPr>
            <a:r>
              <a:rPr lang="pt-BR" sz="3000" b="1" i="1" dirty="0" smtClean="0">
                <a:solidFill>
                  <a:srgbClr val="C00000"/>
                </a:solidFill>
              </a:rPr>
              <a:t>“</a:t>
            </a:r>
            <a:r>
              <a:rPr lang="pt-BR" sz="3000" b="1" i="1" dirty="0">
                <a:solidFill>
                  <a:srgbClr val="C00000"/>
                </a:solidFill>
              </a:rPr>
              <a:t>É necessário que os leigos se conscientizem de sua dignidade de batizados e os pastores tenham profunda estima por eles. A renovação da Igreja na América Latina não será possível sem a presença dos leigos; por isso, lhes compete, em grande parte, a responsabilidade do futuro da Igreja” </a:t>
            </a:r>
            <a:r>
              <a:rPr lang="pt-BR" sz="3000" b="1" dirty="0">
                <a:solidFill>
                  <a:srgbClr val="C00000"/>
                </a:solidFill>
              </a:rPr>
              <a:t>(EA, n. 44).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495800" y="980728"/>
            <a:ext cx="4648200" cy="58772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i="1" dirty="0" smtClean="0"/>
              <a:t>“</a:t>
            </a:r>
            <a:r>
              <a:rPr lang="pt-BR" sz="3500" i="1" dirty="0"/>
              <a:t>Os fiéis leigos estão na linha mais avançada da vida da Igreja: </a:t>
            </a:r>
            <a:endParaRPr lang="pt-BR" sz="3500" dirty="0"/>
          </a:p>
          <a:p>
            <a:pPr marL="0" indent="0" algn="just">
              <a:buNone/>
            </a:pPr>
            <a:r>
              <a:rPr lang="pt-BR" sz="3500" i="1" dirty="0"/>
              <a:t>por eles, a Igreja é o princípio vital da sociedade. Por isso, </a:t>
            </a:r>
            <a:r>
              <a:rPr lang="pt-BR" sz="3500" i="1" dirty="0" smtClean="0"/>
              <a:t>eles </a:t>
            </a:r>
            <a:r>
              <a:rPr lang="pt-BR" sz="3500" i="1" dirty="0"/>
              <a:t>devem ter uma consciência cada vez mais clara, </a:t>
            </a:r>
            <a:r>
              <a:rPr lang="pt-BR" sz="3500" b="1" i="1" dirty="0" smtClean="0">
                <a:solidFill>
                  <a:srgbClr val="C00000"/>
                </a:solidFill>
              </a:rPr>
              <a:t>não </a:t>
            </a:r>
            <a:r>
              <a:rPr lang="pt-BR" sz="3500" b="1" i="1" dirty="0">
                <a:solidFill>
                  <a:srgbClr val="C00000"/>
                </a:solidFill>
              </a:rPr>
              <a:t>somente de que pertencem à Igreja, mas de que são Igreja,</a:t>
            </a:r>
            <a:r>
              <a:rPr lang="pt-BR" sz="3500" i="1" dirty="0"/>
              <a:t> </a:t>
            </a:r>
            <a:r>
              <a:rPr lang="pt-BR" sz="3500" i="1" dirty="0" smtClean="0"/>
              <a:t>isto </a:t>
            </a:r>
            <a:r>
              <a:rPr lang="pt-BR" sz="3500" i="1" dirty="0"/>
              <a:t>é, comunidade dos fiéis na terra sob a direção do chefe comum, </a:t>
            </a:r>
            <a:r>
              <a:rPr lang="pt-BR" sz="3500" i="1" dirty="0" smtClean="0"/>
              <a:t>o </a:t>
            </a:r>
            <a:r>
              <a:rPr lang="pt-BR" sz="3500" i="1" dirty="0"/>
              <a:t>Papa, e dos bispos em comunhão com ele. Eles são Igreja”(</a:t>
            </a:r>
            <a:r>
              <a:rPr lang="pt-BR" sz="3500" dirty="0"/>
              <a:t>Pio XII)</a:t>
            </a:r>
          </a:p>
        </p:txBody>
      </p:sp>
    </p:spTree>
    <p:extLst>
      <p:ext uri="{BB962C8B-B14F-4D97-AF65-F5344CB8AC3E}">
        <p14:creationId xmlns:p14="http://schemas.microsoft.com/office/powerpoint/2010/main" val="17462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</a:t>
            </a:r>
            <a:r>
              <a:rPr lang="pt-BR" dirty="0"/>
              <a:t>cristão leigo como sujeito eclesial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822722"/>
            <a:ext cx="9144000" cy="6035278"/>
          </a:xfrm>
          <a:ln w="28575">
            <a:solidFill>
              <a:schemeClr val="accent1"/>
            </a:solidFill>
          </a:ln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just">
              <a:lnSpc>
                <a:spcPts val="4300"/>
              </a:lnSpc>
              <a:spcBef>
                <a:spcPts val="0"/>
              </a:spcBef>
              <a:buNone/>
            </a:pPr>
            <a:r>
              <a:rPr lang="pt-BR" sz="4000" b="1" dirty="0" smtClean="0">
                <a:ln/>
                <a:solidFill>
                  <a:srgbClr val="002060"/>
                </a:solidFill>
              </a:rPr>
              <a:t>Ser </a:t>
            </a:r>
            <a:r>
              <a:rPr lang="pt-BR" sz="4000" b="1" dirty="0">
                <a:ln/>
                <a:solidFill>
                  <a:srgbClr val="002060"/>
                </a:solidFill>
              </a:rPr>
              <a:t>sujeito eclesial significa ser maduro na fé, testemunhar amor à Igreja, servir os irmãos e irmãs, permanecer no seguimento de Jesus, na escuta obediente à inspiração do Espírito Santo e ter coragem, criatividade e ousadia para dar testemunho de Cristo.</a:t>
            </a:r>
          </a:p>
          <a:p>
            <a:pPr marL="0" indent="0" algn="just">
              <a:lnSpc>
                <a:spcPts val="4300"/>
              </a:lnSpc>
              <a:spcBef>
                <a:spcPts val="0"/>
              </a:spcBef>
              <a:buNone/>
            </a:pPr>
            <a:r>
              <a:rPr lang="pt-BR" sz="4000" b="1" dirty="0" smtClean="0">
                <a:ln/>
                <a:solidFill>
                  <a:srgbClr val="002060"/>
                </a:solidFill>
              </a:rPr>
              <a:t>“</a:t>
            </a:r>
            <a:r>
              <a:rPr lang="pt-BR" sz="4000" b="1" dirty="0">
                <a:ln/>
                <a:solidFill>
                  <a:srgbClr val="002060"/>
                </a:solidFill>
              </a:rPr>
              <a:t>A maior parte dos batizados ainda não tomou plena consciência de sua pertença à Igreja. Sentem-se católicos, mas não Igreja</a:t>
            </a:r>
            <a:r>
              <a:rPr lang="pt-BR" sz="4000" b="1" dirty="0" smtClean="0">
                <a:ln/>
                <a:solidFill>
                  <a:srgbClr val="002060"/>
                </a:solidFill>
              </a:rPr>
              <a:t>”. </a:t>
            </a:r>
            <a:endParaRPr lang="pt-BR" sz="4000" b="1" dirty="0">
              <a:ln/>
              <a:solidFill>
                <a:srgbClr val="002060"/>
              </a:solidFill>
            </a:endParaRPr>
          </a:p>
          <a:p>
            <a:endParaRPr lang="pt-BR" sz="36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50106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</a:t>
            </a:r>
            <a:r>
              <a:rPr lang="pt-BR" dirty="0"/>
              <a:t>cristão leigo como sujeito eclesial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0" y="822722"/>
            <a:ext cx="9144000" cy="603527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pt-BR" sz="4000" b="1" dirty="0" smtClean="0">
                <a:ln/>
                <a:solidFill>
                  <a:srgbClr val="002060"/>
                </a:solidFill>
              </a:rPr>
              <a:t>O </a:t>
            </a:r>
            <a:r>
              <a:rPr lang="pt-BR" sz="4000" b="1" dirty="0">
                <a:ln/>
                <a:solidFill>
                  <a:srgbClr val="002060"/>
                </a:solidFill>
              </a:rPr>
              <a:t>cristão leigo é verdadeiro sujeito na medida em que</a:t>
            </a:r>
            <a:r>
              <a:rPr lang="pt-BR" sz="4000" b="1" dirty="0" smtClean="0">
                <a:ln/>
                <a:solidFill>
                  <a:srgbClr val="002060"/>
                </a:solidFill>
              </a:rPr>
              <a:t>:</a:t>
            </a:r>
          </a:p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pt-BR" sz="4000" b="1" dirty="0" smtClean="0">
                <a:ln/>
                <a:solidFill>
                  <a:srgbClr val="002060"/>
                </a:solidFill>
                <a:sym typeface="Wingdings"/>
              </a:rPr>
              <a:t></a:t>
            </a:r>
            <a:r>
              <a:rPr lang="pt-BR" sz="4000" b="1" dirty="0" smtClean="0">
                <a:ln/>
                <a:solidFill>
                  <a:srgbClr val="002060"/>
                </a:solidFill>
              </a:rPr>
              <a:t>  </a:t>
            </a:r>
            <a:r>
              <a:rPr lang="pt-BR" sz="4000" b="1" dirty="0">
                <a:ln/>
                <a:solidFill>
                  <a:srgbClr val="002060"/>
                </a:solidFill>
              </a:rPr>
              <a:t>cresce na consciência de sua dignidade de batizado, </a:t>
            </a:r>
          </a:p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  <a:solidFill>
                  <a:srgbClr val="002060"/>
                </a:solidFill>
                <a:sym typeface="Wingdings"/>
              </a:rPr>
              <a:t></a:t>
            </a:r>
            <a:r>
              <a:rPr lang="pt-BR" sz="4000" b="1" dirty="0">
                <a:ln/>
                <a:solidFill>
                  <a:srgbClr val="002060"/>
                </a:solidFill>
              </a:rPr>
              <a:t> assume de maneira pessoal e livre as interpelações da sua fé, </a:t>
            </a:r>
          </a:p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  <a:solidFill>
                  <a:srgbClr val="002060"/>
                </a:solidFill>
                <a:sym typeface="Wingdings"/>
              </a:rPr>
              <a:t></a:t>
            </a:r>
            <a:r>
              <a:rPr lang="pt-BR" sz="4000" b="1" dirty="0">
                <a:ln/>
                <a:solidFill>
                  <a:srgbClr val="002060"/>
                </a:solidFill>
              </a:rPr>
              <a:t> abre-se de maneira integrada às relações fundamentais (com Deus, com o mundo, consigo mesmo e com os demais</a:t>
            </a:r>
            <a:r>
              <a:rPr lang="pt-BR" sz="4000" b="1" dirty="0" smtClean="0">
                <a:ln/>
                <a:solidFill>
                  <a:srgbClr val="002060"/>
                </a:solidFill>
              </a:rPr>
              <a:t>), </a:t>
            </a:r>
            <a:endParaRPr lang="pt-BR" sz="4000" b="1" dirty="0">
              <a:ln/>
              <a:solidFill>
                <a:srgbClr val="002060"/>
              </a:solidFill>
            </a:endParaRPr>
          </a:p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  <a:solidFill>
                  <a:srgbClr val="002060"/>
                </a:solidFill>
                <a:sym typeface="Wingdings"/>
              </a:rPr>
              <a:t></a:t>
            </a:r>
            <a:r>
              <a:rPr lang="pt-BR" sz="4000" b="1" dirty="0">
                <a:ln/>
                <a:solidFill>
                  <a:srgbClr val="002060"/>
                </a:solidFill>
              </a:rPr>
              <a:t>  contribui efetivamente na humanização do mundo, rumo a um futuro em que Deus seja tudo em todos. </a:t>
            </a:r>
          </a:p>
          <a:p>
            <a:endParaRPr lang="pt-BR" sz="40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pt-BR" sz="3200" b="1" i="1" dirty="0" smtClean="0"/>
              <a:t/>
            </a:r>
            <a:br>
              <a:rPr lang="pt-BR" sz="3200" b="1" i="1" dirty="0" smtClean="0"/>
            </a:br>
            <a:r>
              <a:rPr lang="pt-BR" sz="3200" b="1" i="1" dirty="0" smtClean="0"/>
              <a:t>Entraves </a:t>
            </a:r>
            <a:r>
              <a:rPr lang="pt-BR" sz="3200" b="1" i="1" dirty="0"/>
              <a:t>à vivência do cristão como sujeito na Igreja e no mundo 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115616"/>
            <a:ext cx="9144000" cy="5742384"/>
          </a:xfr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4000" b="1" dirty="0"/>
              <a:t>O cristão encontra alguns entraves para a vivência de sua fé de modo integral e integrado. </a:t>
            </a:r>
            <a:r>
              <a:rPr lang="pt-BR" sz="4000" b="1" dirty="0" smtClean="0"/>
              <a:t>Eis </a:t>
            </a:r>
            <a:r>
              <a:rPr lang="pt-BR" sz="4000" b="1" dirty="0"/>
              <a:t>algumas delas:</a:t>
            </a:r>
          </a:p>
          <a:p>
            <a:pPr lvl="1"/>
            <a:r>
              <a:rPr lang="pt-BR" sz="4000" b="1" dirty="0"/>
              <a:t>a) </a:t>
            </a:r>
            <a:r>
              <a:rPr lang="pt-BR" sz="4000" b="1" i="1" dirty="0"/>
              <a:t>Oposição entre a fé e a vida</a:t>
            </a:r>
            <a:endParaRPr lang="pt-BR" sz="4000" dirty="0"/>
          </a:p>
          <a:p>
            <a:pPr lvl="1"/>
            <a:r>
              <a:rPr lang="pt-BR" sz="4000" b="1" dirty="0"/>
              <a:t>b) </a:t>
            </a:r>
            <a:r>
              <a:rPr lang="pt-BR" sz="4000" b="1" i="1" dirty="0"/>
              <a:t>Oposição entre sagrado e profano</a:t>
            </a:r>
            <a:r>
              <a:rPr lang="pt-BR" sz="4000" b="1" dirty="0"/>
              <a:t> </a:t>
            </a:r>
            <a:endParaRPr lang="pt-BR" sz="4000" dirty="0"/>
          </a:p>
          <a:p>
            <a:pPr lvl="1"/>
            <a:r>
              <a:rPr lang="pt-BR" sz="4000" b="1" dirty="0"/>
              <a:t>c) </a:t>
            </a:r>
            <a:r>
              <a:rPr lang="pt-BR" sz="4000" b="1" i="1" dirty="0"/>
              <a:t>Oposição entre a Igreja e o mundo</a:t>
            </a:r>
            <a:r>
              <a:rPr lang="pt-BR" sz="4000" b="1" dirty="0"/>
              <a:t> </a:t>
            </a:r>
            <a:endParaRPr lang="pt-BR" sz="4000" dirty="0"/>
          </a:p>
          <a:p>
            <a:pPr lvl="1"/>
            <a:r>
              <a:rPr lang="pt-BR" sz="4000" b="1" dirty="0"/>
              <a:t>d) </a:t>
            </a:r>
            <a:r>
              <a:rPr lang="pt-BR" sz="4000" b="1" i="1" dirty="0"/>
              <a:t>Oposição entre identidade eclesial e ecumenismo</a:t>
            </a:r>
            <a:r>
              <a:rPr lang="pt-BR" sz="4000" b="1" dirty="0"/>
              <a:t>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7888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429000"/>
          </a:xfrm>
          <a:solidFill>
            <a:schemeClr val="accent2"/>
          </a:solidFill>
        </p:spPr>
        <p:txBody>
          <a:bodyPr anchor="t">
            <a:normAutofit/>
          </a:bodyPr>
          <a:lstStyle/>
          <a:p>
            <a:r>
              <a:rPr lang="pt-BR" sz="5400" b="1" dirty="0"/>
              <a:t>CRISTÃOS LEIGOS E LEIGAS,  NA IGREJA E NA SOCIEDADE</a:t>
            </a:r>
            <a:r>
              <a:rPr lang="pt-BR" sz="5400" dirty="0"/>
              <a:t/>
            </a:r>
            <a:br>
              <a:rPr lang="pt-BR" sz="5400" dirty="0"/>
            </a:br>
            <a:r>
              <a:rPr lang="pt-BR" sz="5400" b="1" i="1" dirty="0"/>
              <a:t>SAL DA TERRA E LUZ DO MUNDO (</a:t>
            </a:r>
            <a:r>
              <a:rPr lang="pt-BR" sz="5400" b="1" i="1" dirty="0" err="1"/>
              <a:t>Mt</a:t>
            </a:r>
            <a:r>
              <a:rPr lang="pt-BR" sz="5400" b="1" i="1" dirty="0"/>
              <a:t> 5,13-14)</a:t>
            </a:r>
            <a:endParaRPr lang="pt-BR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3429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BR" sz="4300" b="1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atang" panose="02030600000101010101" pitchFamily="18" charset="-127"/>
              </a:rPr>
              <a:t>Documento</a:t>
            </a:r>
            <a:r>
              <a:rPr lang="pt-BR" sz="4300" b="1" dirty="0" smtClean="0">
                <a:latin typeface="Arial Rounded MT Bold" panose="020F0704030504030204" pitchFamily="34" charset="0"/>
                <a:ea typeface="Batang" panose="02030600000101010101" pitchFamily="18" charset="-127"/>
              </a:rPr>
              <a:t> </a:t>
            </a:r>
            <a:r>
              <a:rPr lang="pt-BR" sz="4300" b="1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atang" panose="02030600000101010101" pitchFamily="18" charset="-127"/>
              </a:rPr>
              <a:t>da CNBB – N.105</a:t>
            </a:r>
          </a:p>
          <a:p>
            <a:r>
              <a:rPr lang="pt-BR" sz="4300" b="1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atang" panose="02030600000101010101" pitchFamily="18" charset="-127"/>
              </a:rPr>
              <a:t>Aprovado na 54ª. Assembleia Geral</a:t>
            </a:r>
          </a:p>
          <a:p>
            <a:r>
              <a:rPr lang="pt-BR" sz="4300" b="1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atang" panose="02030600000101010101" pitchFamily="18" charset="-127"/>
              </a:rPr>
              <a:t>Aparecida-SP de 06 a 15 de abril de 2016</a:t>
            </a:r>
            <a:endParaRPr lang="pt-BR" sz="4300" b="1" dirty="0">
              <a:solidFill>
                <a:schemeClr val="tx1"/>
              </a:solidFill>
              <a:latin typeface="Arial Rounded MT Bold" panose="020F0704030504030204" pitchFamily="34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113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pt-BR" sz="3200" b="1" i="1" dirty="0" smtClean="0"/>
              <a:t/>
            </a:r>
            <a:br>
              <a:rPr lang="pt-BR" sz="3200" b="1" i="1" dirty="0" smtClean="0"/>
            </a:br>
            <a:r>
              <a:rPr lang="pt-BR" sz="3200" b="1" i="1" dirty="0" smtClean="0"/>
              <a:t>Entraves </a:t>
            </a:r>
            <a:r>
              <a:rPr lang="pt-BR" sz="3200" b="1" i="1" dirty="0"/>
              <a:t>à vivência do cristão como sujeito na Igreja e no mundo 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0" y="1115616"/>
            <a:ext cx="9144000" cy="5742384"/>
          </a:xfrm>
          <a:blipFill>
            <a:blip r:embed="rId2"/>
            <a:tile tx="0" ty="0" sx="100000" sy="100000" flip="none" algn="tl"/>
          </a:blipFill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4000" b="1" i="1" dirty="0"/>
              <a:t>“Apesar de se notar a participação de muitos nos ministérios laicais, este compromisso não se reflete na penetração dos valores cristãos no mundo social, político e econômico; limita-se muitas vezes a tarefas no seio da Igreja, sem um empenhamento real pela aplicação do Evangelho na transformação da sociedade” </a:t>
            </a:r>
            <a:r>
              <a:rPr lang="pt-BR" sz="4000" dirty="0"/>
              <a:t>(EG, n. 102). </a:t>
            </a:r>
          </a:p>
        </p:txBody>
      </p:sp>
    </p:spTree>
    <p:extLst>
      <p:ext uri="{BB962C8B-B14F-4D97-AF65-F5344CB8AC3E}">
        <p14:creationId xmlns:p14="http://schemas.microsoft.com/office/powerpoint/2010/main" val="11067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Âmbitos </a:t>
            </a:r>
            <a:r>
              <a:rPr lang="pt-BR" b="1" dirty="0"/>
              <a:t>de comunhão eclesial e atuação do leigo como sujeito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" y="1115616"/>
            <a:ext cx="9144000" cy="5742384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b="1" dirty="0" smtClean="0"/>
              <a:t> A Família  A Paróquia </a:t>
            </a:r>
            <a:r>
              <a:rPr lang="pt-BR" sz="3600" b="1" dirty="0"/>
              <a:t>e </a:t>
            </a:r>
            <a:r>
              <a:rPr lang="pt-BR" sz="3600" b="1" dirty="0" smtClean="0"/>
              <a:t>as  </a:t>
            </a:r>
            <a:r>
              <a:rPr lang="pt-BR" sz="3600" b="1" dirty="0"/>
              <a:t>comunidades </a:t>
            </a:r>
            <a:r>
              <a:rPr lang="pt-BR" sz="3600" b="1" dirty="0" smtClean="0"/>
              <a:t>eclesiais</a:t>
            </a:r>
          </a:p>
          <a:p>
            <a:pPr marL="0" indent="0">
              <a:buNone/>
            </a:pPr>
            <a:r>
              <a:rPr lang="pt-BR" sz="3600" b="1" dirty="0" smtClean="0"/>
              <a:t> Os  Conselhos pastorais e os Conselhos de assuntos      econômicos</a:t>
            </a:r>
            <a:endParaRPr lang="pt-BR" sz="3600" dirty="0"/>
          </a:p>
          <a:p>
            <a:pPr marL="0" indent="0">
              <a:buNone/>
            </a:pPr>
            <a:r>
              <a:rPr lang="pt-BR" sz="3600" b="1" dirty="0" smtClean="0"/>
              <a:t> As Assembleias e </a:t>
            </a:r>
            <a:r>
              <a:rPr lang="pt-BR" sz="3600" b="1" dirty="0"/>
              <a:t>reuniões pastorais</a:t>
            </a:r>
            <a:endParaRPr lang="pt-BR" sz="3600" dirty="0"/>
          </a:p>
          <a:p>
            <a:pPr marL="0" indent="0">
              <a:buNone/>
            </a:pPr>
            <a:r>
              <a:rPr lang="pt-BR" sz="3600" b="1" dirty="0" smtClean="0"/>
              <a:t> As </a:t>
            </a:r>
            <a:r>
              <a:rPr lang="pt-BR" sz="3600" b="1" dirty="0"/>
              <a:t>Comunidades Eclesiais de </a:t>
            </a:r>
            <a:r>
              <a:rPr lang="pt-BR" sz="3600" b="1" dirty="0" smtClean="0"/>
              <a:t>Base e as pequenas comunidades</a:t>
            </a:r>
            <a:endParaRPr lang="pt-BR" sz="3600" dirty="0"/>
          </a:p>
          <a:p>
            <a:pPr marL="0" indent="0">
              <a:buNone/>
            </a:pPr>
            <a:r>
              <a:rPr lang="pt-BR" sz="3600" b="1" dirty="0"/>
              <a:t> </a:t>
            </a:r>
            <a:r>
              <a:rPr lang="pt-BR" sz="3600" b="1" dirty="0" smtClean="0"/>
              <a:t>Movimentos </a:t>
            </a:r>
            <a:r>
              <a:rPr lang="pt-BR" sz="3600" b="1" dirty="0"/>
              <a:t>eclesiais</a:t>
            </a:r>
            <a:r>
              <a:rPr lang="pt-BR" sz="3600" b="1" dirty="0" smtClean="0"/>
              <a:t>,</a:t>
            </a:r>
          </a:p>
          <a:p>
            <a:pPr marL="0" indent="0">
              <a:buNone/>
            </a:pPr>
            <a:r>
              <a:rPr lang="pt-BR" sz="3600" b="1" dirty="0" smtClean="0"/>
              <a:t> </a:t>
            </a:r>
            <a:r>
              <a:rPr lang="pt-BR" sz="3600" b="1" dirty="0"/>
              <a:t>Associação de Fiéis e Novas Comunidades</a:t>
            </a:r>
            <a:endParaRPr lang="pt-BR" sz="3600" dirty="0"/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2574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b="1" dirty="0" smtClean="0">
                <a:solidFill>
                  <a:schemeClr val="bg1"/>
                </a:solidFill>
              </a:rPr>
              <a:t>Carismas</a:t>
            </a:r>
            <a:r>
              <a:rPr lang="pt-BR" sz="3200" b="1" dirty="0">
                <a:solidFill>
                  <a:schemeClr val="bg1"/>
                </a:solidFill>
              </a:rPr>
              <a:t>, Serviços e Ministérios </a:t>
            </a:r>
            <a:r>
              <a:rPr lang="pt-BR" sz="3200" b="1" dirty="0" smtClean="0">
                <a:solidFill>
                  <a:schemeClr val="bg1"/>
                </a:solidFill>
              </a:rPr>
              <a:t/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>na </a:t>
            </a:r>
            <a:r>
              <a:rPr lang="pt-BR" sz="3200" b="1" dirty="0">
                <a:solidFill>
                  <a:schemeClr val="bg1"/>
                </a:solidFill>
              </a:rPr>
              <a:t>Igreja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0" y="908720"/>
            <a:ext cx="9144000" cy="5949280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just">
              <a:lnSpc>
                <a:spcPts val="4400"/>
              </a:lnSpc>
              <a:spcBef>
                <a:spcPts val="0"/>
              </a:spcBef>
              <a:buNone/>
            </a:pPr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Por meio dos carismas, serviços e ministérios, o Espírito Santo capacita a todos na Igreja para o bem comum, a missão evangelizadora e a transformação social, em vista do Reino de Deus. Os carismas devem ser acolhidos e valorizados. </a:t>
            </a:r>
          </a:p>
          <a:p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7708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692698"/>
            <a:ext cx="9144000" cy="6165302"/>
          </a:xfrm>
          <a:solidFill>
            <a:schemeClr val="accent3"/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pt-BR" sz="4800" dirty="0"/>
              <a:t>A AÇÃO TRANFORMADORA</a:t>
            </a:r>
            <a:br>
              <a:rPr lang="pt-BR" sz="4800" dirty="0"/>
            </a:br>
            <a:r>
              <a:rPr lang="pt-BR" sz="4800" dirty="0"/>
              <a:t>NA IGREJA e NO </a:t>
            </a:r>
            <a:r>
              <a:rPr lang="pt-BR" sz="4800" dirty="0" smtClean="0"/>
              <a:t>MUNDO</a:t>
            </a:r>
            <a:br>
              <a:rPr lang="pt-BR" sz="4800" dirty="0" smtClean="0"/>
            </a:br>
            <a:r>
              <a:rPr lang="pt-BR" sz="6000" dirty="0"/>
              <a:t> </a:t>
            </a:r>
            <a:r>
              <a:rPr lang="pt-BR" sz="3600" dirty="0" smtClean="0">
                <a:latin typeface="Arial" panose="020B0604020202020204" pitchFamily="34" charset="0"/>
              </a:rPr>
              <a:t>E</a:t>
            </a:r>
            <a:r>
              <a:rPr lang="pt-BR" sz="3600" cap="none" dirty="0" smtClean="0">
                <a:latin typeface="Arial" panose="020B0604020202020204" pitchFamily="34" charset="0"/>
              </a:rPr>
              <a:t> a massa toda fica fermentada</a:t>
            </a:r>
            <a:r>
              <a:rPr lang="pt-BR" sz="4400" cap="none" dirty="0" smtClean="0">
                <a:latin typeface="Arial" panose="020B0604020202020204" pitchFamily="34" charset="0"/>
              </a:rPr>
              <a:t/>
            </a:r>
            <a:br>
              <a:rPr lang="pt-BR" sz="4400" cap="none" dirty="0" smtClean="0">
                <a:latin typeface="Arial" panose="020B0604020202020204" pitchFamily="34" charset="0"/>
              </a:rPr>
            </a:br>
            <a:r>
              <a:rPr lang="pt-BR" sz="4400" i="1" cap="none" dirty="0" smtClean="0">
                <a:latin typeface="Arial" panose="020B0604020202020204" pitchFamily="34" charset="0"/>
              </a:rPr>
              <a:t>“ </a:t>
            </a:r>
            <a:r>
              <a:rPr lang="pt-BR" sz="4400" cap="none" dirty="0" smtClean="0">
                <a:latin typeface="Arial" panose="020B0604020202020204" pitchFamily="34" charset="0"/>
              </a:rPr>
              <a:t>Ide pelo mundo inteiro e anunciai a boa nova a toda criatura!” (</a:t>
            </a:r>
            <a:r>
              <a:rPr lang="pt-BR" sz="4400" cap="none" dirty="0">
                <a:latin typeface="Arial" panose="020B0604020202020204" pitchFamily="34" charset="0"/>
              </a:rPr>
              <a:t>M</a:t>
            </a:r>
            <a:r>
              <a:rPr lang="pt-BR" sz="4400" cap="none" dirty="0" smtClean="0">
                <a:latin typeface="Arial" panose="020B0604020202020204" pitchFamily="34" charset="0"/>
              </a:rPr>
              <a:t>c 16,15) </a:t>
            </a:r>
            <a:br>
              <a:rPr lang="pt-BR" sz="4400" cap="none" dirty="0" smtClean="0">
                <a:latin typeface="Arial" panose="020B0604020202020204" pitchFamily="34" charset="0"/>
              </a:rPr>
            </a:br>
            <a:endParaRPr lang="pt-BR" sz="4400" dirty="0">
              <a:latin typeface="Arial" panose="020B0604020202020204" pitchFamily="34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0" y="-27383"/>
            <a:ext cx="9144000" cy="720080"/>
          </a:xfrm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rmAutofit fontScale="92500" lnSpcReduction="10000"/>
          </a:bodyPr>
          <a:lstStyle/>
          <a:p>
            <a:pPr algn="ctr"/>
            <a:r>
              <a:rPr lang="pt-BR" sz="4800" b="1" dirty="0" smtClean="0">
                <a:solidFill>
                  <a:srgbClr val="C00000"/>
                </a:solidFill>
              </a:rPr>
              <a:t>Capitulo III</a:t>
            </a:r>
            <a:endParaRPr lang="pt-BR" sz="48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Resultado de imagem para ide por todo o mundo e anunciai o evangel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23748"/>
            <a:ext cx="2917013" cy="2346523"/>
          </a:xfrm>
          <a:prstGeom prst="rect">
            <a:avLst/>
          </a:prstGeom>
          <a:noFill/>
          <a:effectLst>
            <a:glow rad="12700">
              <a:srgbClr val="FFFF00">
                <a:alpha val="0"/>
              </a:srgbClr>
            </a:glo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00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>
          <a:xfrm>
            <a:off x="0" y="822722"/>
            <a:ext cx="9108504" cy="6035278"/>
          </a:xfrm>
          <a:blipFill>
            <a:blip r:embed="rId2"/>
            <a:tile tx="0" ty="0" sx="100000" sy="100000" flip="none" algn="tl"/>
          </a:blip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t-BR" sz="1000" dirty="0">
              <a:solidFill>
                <a:srgbClr val="002060"/>
              </a:solidFill>
            </a:endParaRPr>
          </a:p>
          <a:p>
            <a:pPr marL="0" indent="0">
              <a:lnSpc>
                <a:spcPts val="4600"/>
              </a:lnSpc>
              <a:spcBef>
                <a:spcPts val="0"/>
              </a:spcBef>
              <a:buNone/>
            </a:pPr>
            <a:r>
              <a:rPr lang="pt-BR" sz="4800" dirty="0" smtClean="0">
                <a:solidFill>
                  <a:srgbClr val="002060"/>
                </a:solidFill>
              </a:rPr>
              <a:t>Igreja </a:t>
            </a:r>
            <a:r>
              <a:rPr lang="pt-BR" sz="4800" dirty="0">
                <a:solidFill>
                  <a:srgbClr val="002060"/>
                </a:solidFill>
              </a:rPr>
              <a:t>em “chave de missão” significa estar a serviço do reino, em diálogo com o mundo, inculturada na realidade histórica, inserida na sociedade, encarnada na vida do povo. </a:t>
            </a: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lang="pt-BR" sz="4800" b="1" i="1" dirty="0">
                <a:solidFill>
                  <a:srgbClr val="002060"/>
                </a:solidFill>
              </a:rPr>
              <a:t>“A Igreja é comunhão no amor” </a:t>
            </a:r>
            <a:endParaRPr lang="pt-BR" sz="4800" dirty="0">
              <a:solidFill>
                <a:srgbClr val="002060"/>
              </a:solidFill>
            </a:endParaRP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lang="pt-BR" sz="4800" dirty="0">
                <a:solidFill>
                  <a:srgbClr val="002060"/>
                </a:solidFill>
              </a:rPr>
              <a:t>Ela é chamada a tornar-se, cada vez mais, na prática aquilo que já é na sua essência:</a:t>
            </a:r>
          </a:p>
          <a:p>
            <a:pPr marL="0" indent="0" algn="ctr">
              <a:buNone/>
            </a:pPr>
            <a:endParaRPr lang="pt-BR" sz="4000" b="1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sz="4000" b="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sz="4000" b="1" i="1" dirty="0" smtClean="0">
              <a:solidFill>
                <a:srgbClr val="00206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850106"/>
          </a:xfrm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/>
            </a:r>
            <a:br>
              <a:rPr lang="pt-BR" dirty="0" smtClean="0">
                <a:solidFill>
                  <a:srgbClr val="002060"/>
                </a:solidFill>
              </a:rPr>
            </a:br>
            <a:r>
              <a:rPr lang="pt-BR" dirty="0" smtClean="0">
                <a:solidFill>
                  <a:srgbClr val="002060"/>
                </a:solidFill>
              </a:rPr>
              <a:t>Igreja </a:t>
            </a:r>
            <a:r>
              <a:rPr lang="pt-BR" dirty="0">
                <a:solidFill>
                  <a:srgbClr val="002060"/>
                </a:solidFill>
              </a:rPr>
              <a:t>Comunidade Missionária</a:t>
            </a:r>
            <a:br>
              <a:rPr lang="pt-BR" dirty="0">
                <a:solidFill>
                  <a:srgbClr val="002060"/>
                </a:solidFill>
              </a:rPr>
            </a:b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>
          <a:xfrm>
            <a:off x="0" y="822722"/>
            <a:ext cx="9108504" cy="6035278"/>
          </a:xfrm>
          <a:blipFill>
            <a:blip r:embed="rId2"/>
            <a:tile tx="0" ty="0" sx="100000" sy="100000" flip="none" algn="tl"/>
          </a:blipFill>
          <a:ln>
            <a:solidFill>
              <a:srgbClr val="00206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sz="1000" dirty="0">
              <a:solidFill>
                <a:srgbClr val="002060"/>
              </a:solidFill>
            </a:endParaRPr>
          </a:p>
          <a:p>
            <a:r>
              <a:rPr lang="pt-BR" sz="4800" b="1" dirty="0" smtClean="0">
                <a:solidFill>
                  <a:srgbClr val="002060"/>
                </a:solidFill>
              </a:rPr>
              <a:t>Comunidade </a:t>
            </a:r>
            <a:r>
              <a:rPr lang="pt-BR" sz="4800" b="1" dirty="0">
                <a:solidFill>
                  <a:srgbClr val="002060"/>
                </a:solidFill>
              </a:rPr>
              <a:t>que reflete na terra o amor e a comunhão das pessoas da Santíssima Trindade. </a:t>
            </a:r>
            <a:endParaRPr lang="pt-BR" sz="4800" dirty="0">
              <a:solidFill>
                <a:srgbClr val="002060"/>
              </a:solidFill>
            </a:endParaRPr>
          </a:p>
          <a:p>
            <a:pPr lvl="1"/>
            <a:r>
              <a:rPr lang="pt-BR" sz="5000" dirty="0">
                <a:solidFill>
                  <a:srgbClr val="002060"/>
                </a:solidFill>
              </a:rPr>
              <a:t>O Papa Francisco quer uma Igreja de portas abertas. </a:t>
            </a:r>
          </a:p>
          <a:p>
            <a:pPr lvl="1"/>
            <a:r>
              <a:rPr lang="pt-BR" sz="5000" dirty="0">
                <a:solidFill>
                  <a:srgbClr val="002060"/>
                </a:solidFill>
              </a:rPr>
              <a:t>Mais forte no </a:t>
            </a:r>
            <a:r>
              <a:rPr lang="pt-BR" sz="5000" dirty="0" err="1">
                <a:solidFill>
                  <a:srgbClr val="002060"/>
                </a:solidFill>
              </a:rPr>
              <a:t>querigma</a:t>
            </a:r>
            <a:r>
              <a:rPr lang="pt-BR" sz="5000" dirty="0">
                <a:solidFill>
                  <a:srgbClr val="002060"/>
                </a:solidFill>
              </a:rPr>
              <a:t> do que no legalismo; </a:t>
            </a:r>
          </a:p>
          <a:p>
            <a:pPr lvl="1"/>
            <a:r>
              <a:rPr lang="pt-BR" sz="5000" dirty="0">
                <a:solidFill>
                  <a:srgbClr val="002060"/>
                </a:solidFill>
              </a:rPr>
              <a:t>Igreja da misericórdia mais do que da severidade; </a:t>
            </a:r>
          </a:p>
          <a:p>
            <a:pPr lvl="1"/>
            <a:r>
              <a:rPr lang="pt-BR" sz="5000" dirty="0">
                <a:solidFill>
                  <a:srgbClr val="002060"/>
                </a:solidFill>
              </a:rPr>
              <a:t>Igreja que “não cresce por proselitismo, mas, por atração” (</a:t>
            </a:r>
            <a:r>
              <a:rPr lang="pt-BR" sz="5000" i="1" dirty="0">
                <a:solidFill>
                  <a:srgbClr val="002060"/>
                </a:solidFill>
              </a:rPr>
              <a:t>Bento XVI)D.I. de Ap. </a:t>
            </a:r>
            <a:endParaRPr lang="pt-BR" sz="50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sz="4000" b="1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sz="4000" b="1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sz="4000" b="1" i="1" dirty="0" smtClean="0">
              <a:solidFill>
                <a:srgbClr val="00206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850106"/>
          </a:xfrm>
          <a:solidFill>
            <a:srgbClr val="FFC000"/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/>
            </a:r>
            <a:br>
              <a:rPr lang="pt-BR" dirty="0" smtClean="0">
                <a:solidFill>
                  <a:srgbClr val="002060"/>
                </a:solidFill>
              </a:rPr>
            </a:br>
            <a:r>
              <a:rPr lang="pt-BR" dirty="0" smtClean="0">
                <a:solidFill>
                  <a:srgbClr val="002060"/>
                </a:solidFill>
              </a:rPr>
              <a:t>Igreja </a:t>
            </a:r>
            <a:r>
              <a:rPr lang="pt-BR" dirty="0">
                <a:solidFill>
                  <a:srgbClr val="002060"/>
                </a:solidFill>
              </a:rPr>
              <a:t>Comunidade Missionária</a:t>
            </a:r>
            <a:br>
              <a:rPr lang="pt-BR" dirty="0">
                <a:solidFill>
                  <a:srgbClr val="002060"/>
                </a:solidFill>
              </a:rPr>
            </a:b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4096"/>
          </a:xfrm>
          <a:solidFill>
            <a:schemeClr val="accent3"/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A Igreja missionária é </a:t>
            </a:r>
            <a:r>
              <a:rPr lang="pt-BR" sz="3200" b="1" dirty="0" smtClean="0">
                <a:solidFill>
                  <a:schemeClr val="bg1"/>
                </a:solidFill>
              </a:rPr>
              <a:t/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>semeadora </a:t>
            </a:r>
            <a:r>
              <a:rPr lang="pt-BR" sz="3200" b="1" dirty="0">
                <a:solidFill>
                  <a:schemeClr val="bg1"/>
                </a:solidFill>
              </a:rPr>
              <a:t>de esperança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836712"/>
            <a:ext cx="9144000" cy="6021288"/>
          </a:xfrm>
          <a:blipFill>
            <a:blip r:embed="rId2"/>
            <a:tile tx="0" ty="0" sx="100000" sy="100000" flip="none" algn="tl"/>
          </a:blip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b="1" dirty="0"/>
              <a:t>Fortalecido pelo profetismo do Papa Francisco, o cristão discípulo missionário enfrentará, como profeta, as realidades que contradizem o Reino de Deus e insistirá em dizer</a:t>
            </a:r>
            <a:r>
              <a:rPr lang="pt-BR" sz="2400" b="1" dirty="0" smtClean="0"/>
              <a:t>:</a:t>
            </a:r>
          </a:p>
          <a:p>
            <a:pPr marL="0" indent="0">
              <a:buNone/>
            </a:pPr>
            <a:r>
              <a:rPr lang="pt-BR" sz="2400" b="1" i="1" dirty="0" smtClean="0"/>
              <a:t>“</a:t>
            </a:r>
            <a:r>
              <a:rPr lang="pt-BR" sz="2400" b="1" i="1" dirty="0"/>
              <a:t>Não a uma economia de exclusão”.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à cultura descartável” (EG, n. 53).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à globalização da indiferença” (EG, n. 54).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à idolatria do dinheiro” (EG, n. 55).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à especulação financeira” (EG, n. 56).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ao dinheiro que domina ao invés de servir” (EG, n. 57).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à desigualdade social que gera violência” (EG, n. 59).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à fuga dos compromissos” (EG, n. 81).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ao pessimismo estéril” (EG, n. 84).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ao mundanismo espiritual” (EG, n. 93).</a:t>
            </a:r>
            <a:endParaRPr lang="pt-BR" sz="2400" b="1" dirty="0"/>
          </a:p>
          <a:p>
            <a:pPr marL="0" indent="0">
              <a:buNone/>
            </a:pPr>
            <a:r>
              <a:rPr lang="pt-BR" sz="2400" b="1" i="1" dirty="0"/>
              <a:t>“Não à guerra entre nós” </a:t>
            </a:r>
            <a:r>
              <a:rPr lang="pt-BR" sz="2400" b="1" dirty="0"/>
              <a:t>(EG, n. 98).</a:t>
            </a:r>
          </a:p>
          <a:p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3"/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 Igreja missionária é </a:t>
            </a:r>
            <a:r>
              <a:rPr lang="pt-BR" sz="2800" b="1" dirty="0" smtClean="0">
                <a:solidFill>
                  <a:schemeClr val="bg1"/>
                </a:solidFill>
              </a:rPr>
              <a:t/>
            </a:r>
            <a:br>
              <a:rPr lang="pt-BR" sz="2800" b="1" dirty="0" smtClean="0">
                <a:solidFill>
                  <a:schemeClr val="bg1"/>
                </a:solidFill>
              </a:rPr>
            </a:br>
            <a:r>
              <a:rPr lang="pt-BR" sz="2800" b="1" dirty="0" smtClean="0">
                <a:solidFill>
                  <a:schemeClr val="bg1"/>
                </a:solidFill>
              </a:rPr>
              <a:t>semeadora </a:t>
            </a:r>
            <a:r>
              <a:rPr lang="pt-BR" sz="2800" b="1" dirty="0">
                <a:solidFill>
                  <a:schemeClr val="bg1"/>
                </a:solidFill>
              </a:rPr>
              <a:t>de esperança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0" y="836712"/>
            <a:ext cx="9144000" cy="6021288"/>
          </a:xfrm>
          <a:blipFill>
            <a:blip r:embed="rId2"/>
            <a:tile tx="0" ty="0" sx="100000" sy="100000" flip="none" algn="tl"/>
          </a:blip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/>
              <a:t>Por outro lado o mesmo discípulo missionário gritará: </a:t>
            </a:r>
            <a:endParaRPr lang="pt-BR" sz="3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t-BR" b="1" i="1" dirty="0" smtClean="0"/>
              <a:t>“</a:t>
            </a:r>
            <a:r>
              <a:rPr lang="pt-BR" sz="3200" b="1" i="1" dirty="0"/>
              <a:t>Não nos roubem o entusiasmo missionário” </a:t>
            </a:r>
            <a:r>
              <a:rPr lang="pt-BR" sz="2400" b="1" i="1" dirty="0"/>
              <a:t>(EG, n. 80).</a:t>
            </a:r>
            <a:endParaRPr lang="pt-BR" sz="2400" dirty="0"/>
          </a:p>
          <a:p>
            <a:pPr marL="0" indent="0">
              <a:spcBef>
                <a:spcPts val="0"/>
              </a:spcBef>
              <a:buNone/>
            </a:pPr>
            <a:r>
              <a:rPr lang="pt-BR" sz="3200" b="1" i="1" dirty="0"/>
              <a:t>“Não nos roubem a alegria da evangelização” (</a:t>
            </a:r>
            <a:r>
              <a:rPr lang="pt-BR" sz="1800" b="1" i="1" dirty="0"/>
              <a:t>EG, n. 83).</a:t>
            </a:r>
            <a:endParaRPr lang="pt-BR" sz="1800" dirty="0"/>
          </a:p>
          <a:p>
            <a:pPr marL="0" indent="0">
              <a:buNone/>
            </a:pPr>
            <a:r>
              <a:rPr lang="pt-BR" sz="3200" b="1" i="1" dirty="0"/>
              <a:t>“Não nos roubem a esperança” </a:t>
            </a:r>
            <a:r>
              <a:rPr lang="pt-BR" sz="2400" b="1" i="1" dirty="0"/>
              <a:t>(EG, n. 86).</a:t>
            </a:r>
            <a:endParaRPr lang="pt-BR" sz="2400" dirty="0"/>
          </a:p>
          <a:p>
            <a:pPr marL="0" indent="0">
              <a:spcBef>
                <a:spcPts val="0"/>
              </a:spcBef>
              <a:buNone/>
            </a:pPr>
            <a:r>
              <a:rPr lang="pt-BR" sz="3200" b="1" i="1" dirty="0"/>
              <a:t>“Não deixemos que nos roubem a comunidade” </a:t>
            </a:r>
            <a:r>
              <a:rPr lang="pt-BR" sz="1400" b="1" i="1" dirty="0"/>
              <a:t>(EG, n.92).</a:t>
            </a:r>
            <a:endParaRPr lang="pt-BR" sz="1400" dirty="0"/>
          </a:p>
          <a:p>
            <a:pPr marL="0" indent="0">
              <a:buNone/>
            </a:pPr>
            <a:r>
              <a:rPr lang="pt-BR" sz="3200" b="1" i="1" dirty="0"/>
              <a:t>“Não deixemos que nos roubem o Evangelho” </a:t>
            </a:r>
            <a:r>
              <a:rPr lang="pt-BR" sz="1600" b="1" i="1" dirty="0"/>
              <a:t>(EG, n. 97).</a:t>
            </a:r>
            <a:endParaRPr lang="pt-BR" sz="1600" dirty="0"/>
          </a:p>
          <a:p>
            <a:pPr marL="0" indent="0">
              <a:buNone/>
            </a:pPr>
            <a:r>
              <a:rPr lang="pt-BR" sz="3200" b="1" i="1" dirty="0"/>
              <a:t>“Não deixemos que nos roubem o ideal de amor fraterno” </a:t>
            </a:r>
            <a:r>
              <a:rPr lang="pt-BR" sz="1800" dirty="0"/>
              <a:t>(EG, n. 101).</a:t>
            </a:r>
          </a:p>
          <a:p>
            <a:pPr marL="0" indent="0">
              <a:buNone/>
            </a:pPr>
            <a:r>
              <a:rPr lang="pt-BR" sz="3600" b="1" dirty="0" smtClean="0"/>
              <a:t>Eis </a:t>
            </a:r>
            <a:r>
              <a:rPr lang="pt-BR" sz="3600" b="1" dirty="0"/>
              <a:t>o que significa ser missionário no mundo globalizado, consumista e secularizado.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522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36104"/>
          </a:xfrm>
          <a:solidFill>
            <a:srgbClr val="C00000"/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b="1" dirty="0" smtClean="0">
                <a:solidFill>
                  <a:schemeClr val="bg1"/>
                </a:solidFill>
              </a:rPr>
              <a:t>Igreja </a:t>
            </a:r>
            <a:r>
              <a:rPr lang="pt-BR" sz="2800" b="1" dirty="0">
                <a:solidFill>
                  <a:schemeClr val="bg1"/>
                </a:solidFill>
              </a:rPr>
              <a:t>pobre, para os pobres </a:t>
            </a:r>
            <a:r>
              <a:rPr lang="pt-BR" sz="2800" b="1" dirty="0" smtClean="0">
                <a:solidFill>
                  <a:schemeClr val="bg1"/>
                </a:solidFill>
              </a:rPr>
              <a:t/>
            </a:r>
            <a:br>
              <a:rPr lang="pt-BR" sz="2800" b="1" dirty="0" smtClean="0">
                <a:solidFill>
                  <a:schemeClr val="bg1"/>
                </a:solidFill>
              </a:rPr>
            </a:br>
            <a:r>
              <a:rPr lang="pt-BR" sz="2800" b="1" dirty="0" smtClean="0">
                <a:solidFill>
                  <a:schemeClr val="bg1"/>
                </a:solidFill>
              </a:rPr>
              <a:t>e </a:t>
            </a:r>
            <a:r>
              <a:rPr lang="pt-BR" sz="2800" b="1" dirty="0">
                <a:solidFill>
                  <a:schemeClr val="bg1"/>
                </a:solidFill>
              </a:rPr>
              <a:t>com os pobres</a:t>
            </a:r>
            <a:br>
              <a:rPr lang="pt-BR" sz="2800" b="1" dirty="0">
                <a:solidFill>
                  <a:schemeClr val="bg1"/>
                </a:solidFill>
              </a:rPr>
            </a:b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9144000" cy="5877272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700" b="1" dirty="0">
                <a:solidFill>
                  <a:srgbClr val="C00000"/>
                </a:solidFill>
              </a:rPr>
              <a:t>O Doc. de Ap. nos diz que é preciso que estejamos atentos às novas formas de pobreza e fragilidade: </a:t>
            </a:r>
          </a:p>
          <a:p>
            <a:pPr marL="0" lvl="0" indent="0">
              <a:buNone/>
            </a:pPr>
            <a:r>
              <a:rPr lang="pt-BR" sz="3700" b="1" dirty="0"/>
              <a:t>os sem-abrigo		</a:t>
            </a:r>
          </a:p>
          <a:p>
            <a:pPr marL="0" lvl="0" indent="0">
              <a:buNone/>
            </a:pPr>
            <a:r>
              <a:rPr lang="pt-BR" sz="3700" b="1" dirty="0"/>
              <a:t>os refugiados	</a:t>
            </a:r>
          </a:p>
          <a:p>
            <a:pPr marL="0" lvl="0" indent="0">
              <a:buNone/>
            </a:pPr>
            <a:r>
              <a:rPr lang="pt-BR" sz="3700" b="1" dirty="0"/>
              <a:t>os povos indígenas	</a:t>
            </a:r>
          </a:p>
          <a:p>
            <a:pPr marL="0" lvl="0" indent="0">
              <a:buNone/>
            </a:pPr>
            <a:r>
              <a:rPr lang="pt-BR" sz="3700" b="1" dirty="0"/>
              <a:t>os negros</a:t>
            </a:r>
          </a:p>
          <a:p>
            <a:pPr marL="0" lvl="0" indent="0">
              <a:buNone/>
            </a:pPr>
            <a:r>
              <a:rPr lang="pt-BR" sz="3700" b="1" dirty="0"/>
              <a:t>os nômades	 	</a:t>
            </a:r>
          </a:p>
          <a:p>
            <a:pPr marL="0" lvl="0" indent="0">
              <a:buNone/>
            </a:pPr>
            <a:r>
              <a:rPr lang="pt-BR" sz="3700" b="1" dirty="0"/>
              <a:t>os idosos	</a:t>
            </a:r>
          </a:p>
        </p:txBody>
      </p:sp>
    </p:spTree>
    <p:extLst>
      <p:ext uri="{BB962C8B-B14F-4D97-AF65-F5344CB8AC3E}">
        <p14:creationId xmlns:p14="http://schemas.microsoft.com/office/powerpoint/2010/main" val="27349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3610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b="1" dirty="0" smtClean="0">
                <a:solidFill>
                  <a:schemeClr val="bg1"/>
                </a:solidFill>
              </a:rPr>
              <a:t>Igreja </a:t>
            </a:r>
            <a:r>
              <a:rPr lang="pt-BR" sz="2800" b="1" dirty="0">
                <a:solidFill>
                  <a:schemeClr val="bg1"/>
                </a:solidFill>
              </a:rPr>
              <a:t>pobre, para os pobres </a:t>
            </a:r>
            <a:r>
              <a:rPr lang="pt-BR" sz="2800" b="1" dirty="0" smtClean="0">
                <a:solidFill>
                  <a:schemeClr val="bg1"/>
                </a:solidFill>
              </a:rPr>
              <a:t/>
            </a:r>
            <a:br>
              <a:rPr lang="pt-BR" sz="2800" b="1" dirty="0" smtClean="0">
                <a:solidFill>
                  <a:schemeClr val="bg1"/>
                </a:solidFill>
              </a:rPr>
            </a:br>
            <a:r>
              <a:rPr lang="pt-BR" sz="2800" b="1" dirty="0" smtClean="0">
                <a:solidFill>
                  <a:schemeClr val="bg1"/>
                </a:solidFill>
              </a:rPr>
              <a:t>e </a:t>
            </a:r>
            <a:r>
              <a:rPr lang="pt-BR" sz="2800" b="1" dirty="0">
                <a:solidFill>
                  <a:schemeClr val="bg1"/>
                </a:solidFill>
              </a:rPr>
              <a:t>com os pobres</a:t>
            </a:r>
            <a:br>
              <a:rPr lang="pt-BR" sz="2800" b="1" dirty="0">
                <a:solidFill>
                  <a:schemeClr val="bg1"/>
                </a:solidFill>
              </a:rPr>
            </a:b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9144000" cy="5877272"/>
          </a:xfrm>
          <a:blipFill>
            <a:blip r:embed="rId2"/>
            <a:tile tx="0" ty="0" sx="100000" sy="100000" flip="none" algn="tl"/>
          </a:blipFill>
          <a:ln w="5715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t-BR" sz="4600" b="1" dirty="0" smtClean="0"/>
              <a:t>aos </a:t>
            </a:r>
            <a:r>
              <a:rPr lang="pt-BR" sz="4600" b="1" dirty="0"/>
              <a:t>que sofrem formas de tráfico, </a:t>
            </a:r>
          </a:p>
          <a:p>
            <a:pPr marL="0" lvl="0" indent="0">
              <a:buNone/>
            </a:pPr>
            <a:r>
              <a:rPr lang="pt-BR" sz="4600" b="1" dirty="0"/>
              <a:t>as mulheres que padecem situações absurdas de violência e maus tratos</a:t>
            </a:r>
          </a:p>
          <a:p>
            <a:pPr marL="0" lvl="0" indent="0">
              <a:buNone/>
            </a:pPr>
            <a:r>
              <a:rPr lang="pt-BR" sz="4600" b="1" dirty="0"/>
              <a:t>os menores em situação de risco	</a:t>
            </a:r>
          </a:p>
          <a:p>
            <a:pPr marL="0" lvl="0" indent="0">
              <a:buNone/>
            </a:pPr>
            <a:r>
              <a:rPr lang="pt-BR" sz="4600" b="1" dirty="0"/>
              <a:t>os deficientes		</a:t>
            </a:r>
          </a:p>
          <a:p>
            <a:pPr marL="0" indent="0">
              <a:buNone/>
            </a:pPr>
            <a:r>
              <a:rPr lang="pt-BR" sz="4600" b="1" dirty="0"/>
              <a:t>os nascituros  (os mais indefesos de </a:t>
            </a:r>
            <a:r>
              <a:rPr lang="pt-BR" sz="4600" b="1" dirty="0" smtClean="0"/>
              <a:t>todos)</a:t>
            </a:r>
            <a:endParaRPr lang="pt-BR" sz="4600" b="1" dirty="0"/>
          </a:p>
        </p:txBody>
      </p:sp>
    </p:spTree>
    <p:extLst>
      <p:ext uri="{BB962C8B-B14F-4D97-AF65-F5344CB8AC3E}">
        <p14:creationId xmlns:p14="http://schemas.microsoft.com/office/powerpoint/2010/main" val="2448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175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CFEA0"/>
              </a:gs>
              <a:gs pos="100000">
                <a:srgbClr val="75764A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539750" y="188913"/>
            <a:ext cx="3933825" cy="1511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pt-BR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37250" y="280988"/>
            <a:ext cx="3095625" cy="5327650"/>
          </a:xfrm>
          <a:prstGeom prst="rect">
            <a:avLst/>
          </a:prstGeom>
          <a:gradFill rotWithShape="1">
            <a:gsLst>
              <a:gs pos="0">
                <a:srgbClr val="FEFFEA"/>
              </a:gs>
              <a:gs pos="50000">
                <a:srgbClr val="FCFEA0"/>
              </a:gs>
              <a:gs pos="100000">
                <a:srgbClr val="FEFFEA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CFEA0"/>
            </a:extrusion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175" y="1"/>
            <a:ext cx="9140825" cy="685799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xtLst/>
        </p:spPr>
        <p:txBody>
          <a:bodyPr wrap="square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4800" b="1" dirty="0">
                <a:ln/>
                <a:solidFill>
                  <a:srgbClr val="002060"/>
                </a:solidFill>
                <a:latin typeface="Comic Sans MS" pitchFamily="66" charset="0"/>
              </a:rPr>
              <a:t>CAPÍTULO I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pt-BR" altLang="pt-BR" sz="3600" b="1" dirty="0">
                <a:ln/>
                <a:solidFill>
                  <a:srgbClr val="002060"/>
                </a:solidFill>
                <a:latin typeface="Comic Sans MS" pitchFamily="66" charset="0"/>
              </a:rPr>
              <a:t>Avanços e recuos da caminhada dos cristãos leigos e leigas e rostos do laicato;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pt-BR" altLang="pt-BR" sz="4800" b="1" dirty="0">
                <a:ln/>
                <a:solidFill>
                  <a:srgbClr val="002060"/>
                </a:solidFill>
                <a:latin typeface="Comic Sans MS" pitchFamily="66" charset="0"/>
              </a:rPr>
              <a:t>CAPÍTULO II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600" b="1" dirty="0">
                <a:ln/>
                <a:solidFill>
                  <a:srgbClr val="002060"/>
                </a:solidFill>
                <a:latin typeface="Comic Sans MS" pitchFamily="66" charset="0"/>
              </a:rPr>
              <a:t>O cristão leigo e leiga como sujeito eclesial;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4800" b="1" dirty="0">
                <a:ln/>
                <a:solidFill>
                  <a:srgbClr val="002060"/>
                </a:solidFill>
                <a:latin typeface="Comic Sans MS" pitchFamily="66" charset="0"/>
              </a:rPr>
              <a:t>CAPÍTULO III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pt-BR" altLang="pt-BR" sz="3600" b="1" dirty="0">
                <a:ln/>
                <a:solidFill>
                  <a:srgbClr val="002060"/>
                </a:solidFill>
                <a:latin typeface="Comic Sans MS" pitchFamily="66" charset="0"/>
              </a:rPr>
              <a:t>A ação transformadora dos cristãos leigos e leigas.</a:t>
            </a:r>
            <a:r>
              <a:rPr lang="pt-BR" altLang="pt-BR" sz="4800" b="1" dirty="0">
                <a:ln/>
                <a:solidFill>
                  <a:srgbClr val="002060"/>
                </a:solidFill>
                <a:latin typeface="Comic Sans MS" pitchFamily="66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01103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C00000"/>
          </a:solidFill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>
                <a:solidFill>
                  <a:schemeClr val="bg1"/>
                </a:solidFill>
              </a:rPr>
              <a:t>Igreja </a:t>
            </a:r>
            <a:r>
              <a:rPr lang="pt-BR" b="1" dirty="0">
                <a:solidFill>
                  <a:schemeClr val="bg1"/>
                </a:solidFill>
              </a:rPr>
              <a:t>pobre, para os pobres </a:t>
            </a:r>
            <a:r>
              <a:rPr lang="pt-BR" b="1" dirty="0" smtClean="0">
                <a:solidFill>
                  <a:schemeClr val="bg1"/>
                </a:solidFill>
              </a:rPr>
              <a:t/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e </a:t>
            </a:r>
            <a:r>
              <a:rPr lang="pt-BR" b="1" dirty="0">
                <a:solidFill>
                  <a:schemeClr val="bg1"/>
                </a:solidFill>
              </a:rPr>
              <a:t>com os pobres</a:t>
            </a:r>
            <a:br>
              <a:rPr lang="pt-BR" b="1" dirty="0">
                <a:solidFill>
                  <a:schemeClr val="bg1"/>
                </a:solidFill>
              </a:rPr>
            </a:b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0" y="1115616"/>
            <a:ext cx="9144000" cy="5742384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C00000"/>
                </a:solidFill>
              </a:rPr>
              <a:t>Papa Francisco</a:t>
            </a:r>
            <a:r>
              <a:rPr lang="pt-BR" sz="3600" b="1" dirty="0"/>
              <a:t>: </a:t>
            </a:r>
          </a:p>
          <a:p>
            <a:pPr lvl="0"/>
            <a:r>
              <a:rPr lang="pt-BR" sz="3600" b="1" dirty="0"/>
              <a:t>nenhuma família sem casa, </a:t>
            </a:r>
            <a:endParaRPr lang="pt-BR" sz="3600" dirty="0"/>
          </a:p>
          <a:p>
            <a:pPr lvl="0"/>
            <a:r>
              <a:rPr lang="pt-BR" sz="3600" b="1" dirty="0"/>
              <a:t>nenhum camponês sem terra, </a:t>
            </a:r>
            <a:endParaRPr lang="pt-BR" sz="3600" dirty="0"/>
          </a:p>
          <a:p>
            <a:pPr lvl="0"/>
            <a:r>
              <a:rPr lang="pt-BR" sz="3600" b="1" dirty="0"/>
              <a:t>nenhum trabalhador sem direitos, </a:t>
            </a:r>
            <a:endParaRPr lang="pt-BR" sz="3600" dirty="0"/>
          </a:p>
          <a:p>
            <a:pPr lvl="0"/>
            <a:r>
              <a:rPr lang="pt-BR" sz="3600" b="1" dirty="0"/>
              <a:t>nenhum povo sem soberania, </a:t>
            </a:r>
            <a:endParaRPr lang="pt-BR" sz="3600" dirty="0"/>
          </a:p>
          <a:p>
            <a:pPr lvl="0"/>
            <a:r>
              <a:rPr lang="pt-BR" sz="3600" b="1" dirty="0"/>
              <a:t>nenhuma pessoa sem dignidade. </a:t>
            </a:r>
            <a:endParaRPr lang="pt-BR" sz="3600" dirty="0"/>
          </a:p>
          <a:p>
            <a:pPr marL="0" indent="0" algn="just">
              <a:buNone/>
            </a:pPr>
            <a:r>
              <a:rPr lang="pt-BR" sz="3600" b="1" i="1" dirty="0" smtClean="0"/>
              <a:t>“</a:t>
            </a:r>
            <a:r>
              <a:rPr lang="pt-BR" sz="3600" b="1" i="1" dirty="0"/>
              <a:t>Há que afirmar sem rodeios que existe um vínculo indissolúvel </a:t>
            </a:r>
            <a:r>
              <a:rPr lang="pt-BR" sz="3600" b="1" i="1" dirty="0" smtClean="0"/>
              <a:t>entre </a:t>
            </a:r>
            <a:r>
              <a:rPr lang="pt-BR" sz="3600" b="1" i="1" dirty="0"/>
              <a:t>a fé e os pobres. Não os deixemos jamais sozinhos” </a:t>
            </a:r>
            <a:r>
              <a:rPr lang="pt-BR" sz="3600" dirty="0"/>
              <a:t>(EG, n. 48</a:t>
            </a:r>
            <a:r>
              <a:rPr lang="pt-BR" sz="3600" dirty="0" smtClean="0"/>
              <a:t>).</a:t>
            </a:r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2615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92088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pt-BR" b="1" i="1" dirty="0" smtClean="0"/>
              <a:t/>
            </a:r>
            <a:br>
              <a:rPr lang="pt-BR" b="1" i="1" dirty="0" smtClean="0"/>
            </a:br>
            <a:r>
              <a:rPr lang="pt-BR" b="1" i="1" dirty="0" smtClean="0">
                <a:solidFill>
                  <a:schemeClr val="bg1"/>
                </a:solidFill>
              </a:rPr>
              <a:t>Tentações da missão laical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836712"/>
            <a:ext cx="9144000" cy="6021288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4000" dirty="0"/>
              <a:t>O mundo influencia a Igreja, oferece-lhe tentações, inspira desvios, impõe modelos de vida, a ponto de mundanizá-la</a:t>
            </a:r>
            <a:r>
              <a:rPr lang="pt-BR" sz="40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000" dirty="0"/>
              <a:t>1- Ideologização da mensagem evangélica. Significa interpretar o Evangelho fora da Bíblia e da Igreja para defender interesses pessoais.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000" dirty="0"/>
              <a:t>2- Reducionismo socializante. Consiste em reduzir a Palavra de Deus a partir da ótica puramente social</a:t>
            </a:r>
            <a:endParaRPr lang="pt-BR" sz="3900" dirty="0"/>
          </a:p>
        </p:txBody>
      </p:sp>
    </p:spTree>
    <p:extLst>
      <p:ext uri="{BB962C8B-B14F-4D97-AF65-F5344CB8AC3E}">
        <p14:creationId xmlns:p14="http://schemas.microsoft.com/office/powerpoint/2010/main" val="39284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92088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pt-BR" b="1" i="1" dirty="0" smtClean="0"/>
              <a:t/>
            </a:r>
            <a:br>
              <a:rPr lang="pt-BR" b="1" i="1" dirty="0" smtClean="0"/>
            </a:br>
            <a:r>
              <a:rPr lang="pt-BR" b="1" i="1" dirty="0" smtClean="0">
                <a:solidFill>
                  <a:schemeClr val="bg1"/>
                </a:solidFill>
              </a:rPr>
              <a:t>Tentações da missão laical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836712"/>
            <a:ext cx="9144000" cy="6021288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  <a:solidFill>
                  <a:srgbClr val="002060"/>
                </a:solidFill>
              </a:rPr>
              <a:t>3- Ideologização psicológica. Entende o encontro com Jesus Cristo como uma dinâmica psicológica do autoconhecimento.</a:t>
            </a:r>
          </a:p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  <a:solidFill>
                  <a:srgbClr val="002060"/>
                </a:solidFill>
              </a:rPr>
              <a:t>4- Proposta gnóstica. Costuma ocorrer quando grupos de “católicos iluminados” julgam ter uma espiritualidade superior à dos outros.</a:t>
            </a:r>
          </a:p>
          <a:p>
            <a:pPr marL="0" indent="0">
              <a:lnSpc>
                <a:spcPts val="42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  <a:solidFill>
                  <a:srgbClr val="002060"/>
                </a:solidFill>
              </a:rPr>
              <a:t>5- Proposta pelagiana. Busca a solução dos problemas sem contar nem recorrer à graça de Deus.</a:t>
            </a:r>
          </a:p>
          <a:p>
            <a:pPr marL="0" indent="0">
              <a:spcBef>
                <a:spcPts val="0"/>
              </a:spcBef>
              <a:buNone/>
            </a:pPr>
            <a:endParaRPr lang="pt-BR" sz="39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5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pt-BR" b="1" i="1" dirty="0" smtClean="0"/>
              <a:t/>
            </a:r>
            <a:br>
              <a:rPr lang="pt-BR" b="1" i="1" dirty="0" smtClean="0"/>
            </a:br>
            <a:r>
              <a:rPr lang="pt-BR" b="1" i="1" dirty="0" smtClean="0">
                <a:solidFill>
                  <a:schemeClr val="bg1"/>
                </a:solidFill>
              </a:rPr>
              <a:t>Tentações da missão laical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764704"/>
            <a:ext cx="9144000" cy="609329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>
              <a:lnSpc>
                <a:spcPts val="36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</a:rPr>
              <a:t>6- Funcionalismo. Consiste em apostar na função e na prosperidade do plano pastoral. Os sacramentos e a evangelização se transformam em função burocrática, sem conversão. A Igreja é assim transformada numa ONG.</a:t>
            </a:r>
          </a:p>
          <a:p>
            <a:pPr marL="0" indent="0">
              <a:lnSpc>
                <a:spcPts val="36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</a:rPr>
              <a:t>7- Clericalismo. O padre centraliza tudo em sua pessoa e poder pessoal e clericaliza os leigos “iluminados” que dominam os outros.</a:t>
            </a:r>
          </a:p>
          <a:p>
            <a:pPr marL="0" indent="0">
              <a:lnSpc>
                <a:spcPts val="3600"/>
              </a:lnSpc>
              <a:spcBef>
                <a:spcPts val="0"/>
              </a:spcBef>
              <a:buNone/>
            </a:pPr>
            <a:r>
              <a:rPr lang="pt-BR" sz="4000" b="1" dirty="0">
                <a:ln/>
              </a:rPr>
              <a:t>8- Individualismo. Os individualismos religiosos isolam pessoas e comunidades, e não buscam a inclusão ou a comunhão.</a:t>
            </a:r>
          </a:p>
          <a:p>
            <a:pPr marL="0" indent="0">
              <a:spcBef>
                <a:spcPts val="0"/>
              </a:spcBef>
              <a:buNone/>
            </a:pPr>
            <a:endParaRPr lang="pt-BR" sz="39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324853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pt-BR" b="1" i="1" dirty="0" smtClean="0"/>
              <a:t/>
            </a:r>
            <a:br>
              <a:rPr lang="pt-BR" b="1" i="1" dirty="0" smtClean="0"/>
            </a:br>
            <a:r>
              <a:rPr lang="pt-BR" b="1" i="1" dirty="0" smtClean="0">
                <a:solidFill>
                  <a:schemeClr val="bg1"/>
                </a:solidFill>
              </a:rPr>
              <a:t>Tentações da missão laical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764704"/>
            <a:ext cx="9144000" cy="609329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pt-BR" sz="5400" b="1" dirty="0">
                <a:ln/>
              </a:rPr>
              <a:t>9- Comunitarismo sectário. É a atitude de quem vê sua fé verdadeira perante outras falsas. Os membros do comunitarismo sectário veem-se como salvos perante os outros, que não fazem parte do grupo, condenados.</a:t>
            </a:r>
          </a:p>
          <a:p>
            <a:pPr marL="0" indent="0">
              <a:spcBef>
                <a:spcPts val="0"/>
              </a:spcBef>
              <a:buNone/>
            </a:pPr>
            <a:endParaRPr lang="pt-BR" sz="48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7231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pt-BR" b="1" i="1" dirty="0" smtClean="0"/>
              <a:t/>
            </a:r>
            <a:br>
              <a:rPr lang="pt-BR" b="1" i="1" dirty="0" smtClean="0"/>
            </a:br>
            <a:r>
              <a:rPr lang="pt-BR" b="1" i="1" dirty="0" smtClean="0">
                <a:solidFill>
                  <a:schemeClr val="bg1"/>
                </a:solidFill>
              </a:rPr>
              <a:t>Tentações da missão laical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764704"/>
            <a:ext cx="9144000" cy="609329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5400" b="1" dirty="0">
                <a:ln/>
                <a:solidFill>
                  <a:srgbClr val="002060"/>
                </a:solidFill>
              </a:rPr>
              <a:t>10- Secularismo. É a negação da religiosidade como dimensão do ser humano</a:t>
            </a:r>
          </a:p>
          <a:p>
            <a:r>
              <a:rPr lang="pt-BR" sz="5400" b="1" dirty="0">
                <a:ln/>
                <a:solidFill>
                  <a:srgbClr val="002060"/>
                </a:solidFill>
              </a:rPr>
              <a:t>O Papa Francisco ainda aponta outras tentações que podem incidir sobre os agentes de pastorais</a:t>
            </a:r>
            <a:r>
              <a:rPr lang="pt-BR" sz="5400" b="1" dirty="0" smtClean="0">
                <a:ln/>
                <a:solidFill>
                  <a:srgbClr val="002060"/>
                </a:solidFill>
              </a:rPr>
              <a:t>:</a:t>
            </a:r>
            <a:endParaRPr lang="pt-BR" sz="48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pt-BR" b="1" i="1" dirty="0" smtClean="0"/>
              <a:t/>
            </a:r>
            <a:br>
              <a:rPr lang="pt-BR" b="1" i="1" dirty="0" smtClean="0"/>
            </a:br>
            <a:r>
              <a:rPr lang="pt-BR" b="1" i="1" dirty="0" smtClean="0">
                <a:solidFill>
                  <a:schemeClr val="bg1"/>
                </a:solidFill>
              </a:rPr>
              <a:t>Tentações da missão laical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764704"/>
            <a:ext cx="9144000" cy="609329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pt-BR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1- </a:t>
            </a:r>
            <a:r>
              <a:rPr lang="pt-BR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pessimismo estéril; </a:t>
            </a:r>
            <a:endParaRPr lang="pt-BR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t-BR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2 - acomodação</a:t>
            </a:r>
            <a:r>
              <a:rPr lang="pt-BR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; </a:t>
            </a:r>
            <a:endParaRPr lang="pt-BR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t-BR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3- </a:t>
            </a:r>
            <a:r>
              <a:rPr lang="pt-BR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isolamento; </a:t>
            </a:r>
            <a:endParaRPr lang="pt-BR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t-BR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4- </a:t>
            </a:r>
            <a:r>
              <a:rPr lang="pt-BR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falta de valorização dos leigos; </a:t>
            </a:r>
            <a:endParaRPr lang="pt-BR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t-BR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5- </a:t>
            </a:r>
            <a:r>
              <a:rPr lang="pt-BR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falta de valorização da mulher; </a:t>
            </a:r>
            <a:endParaRPr lang="pt-BR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t-BR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6- </a:t>
            </a:r>
            <a:r>
              <a:rPr lang="pt-BR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falta de valorização dos jovens e idosos.</a:t>
            </a:r>
          </a:p>
          <a:p>
            <a:pPr marL="0" indent="0">
              <a:spcBef>
                <a:spcPts val="0"/>
              </a:spcBef>
              <a:buNone/>
            </a:pPr>
            <a:endParaRPr lang="pt-BR" sz="48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7741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96552" y="-171400"/>
            <a:ext cx="9865096" cy="93610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pt-BR" sz="3600" b="1" dirty="0" smtClean="0"/>
              <a:t> </a:t>
            </a:r>
            <a:r>
              <a:rPr lang="pt-BR" sz="3600" b="1" dirty="0"/>
              <a:t>MUDANÇA DE MENTALIDADE </a:t>
            </a:r>
            <a:r>
              <a:rPr lang="pt-BR" sz="3600" b="1" dirty="0" smtClean="0"/>
              <a:t>E DE </a:t>
            </a:r>
            <a:r>
              <a:rPr lang="pt-BR" sz="3600" b="1" dirty="0"/>
              <a:t>ESTRUTURA</a:t>
            </a:r>
            <a:endParaRPr lang="pt-BR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764704"/>
            <a:ext cx="9144000" cy="609329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 Igreja não é uma ilha de perfeitos, mas uma comunidade missionária e de aprendizagem em seu modo de ser, organizar e agir como seguidora de Jesus Cristo. Viver e atuar neste mundo globalizado implica mudança de mentalidade e de </a:t>
            </a:r>
            <a:r>
              <a:rPr lang="pt-BR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estruturas.</a:t>
            </a:r>
            <a:endParaRPr lang="pt-BR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4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44" y="0"/>
            <a:ext cx="9123457" cy="936104"/>
          </a:xfrm>
          <a:solidFill>
            <a:srgbClr val="C00000"/>
          </a:solidFill>
        </p:spPr>
        <p:txBody>
          <a:bodyPr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b="1" dirty="0" smtClean="0">
                <a:ln/>
                <a:solidFill>
                  <a:srgbClr val="002060"/>
                </a:solidFill>
              </a:rPr>
              <a:t>Motivação</a:t>
            </a:r>
            <a:endParaRPr lang="pt-BR" b="1" dirty="0">
              <a:ln/>
              <a:solidFill>
                <a:srgbClr val="002060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764704"/>
            <a:ext cx="9144000" cy="609329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4800" dirty="0"/>
              <a:t>A Igreja não é uma ilha de perfeitos, mas uma comunidade missionária e de aprendizagem em seu modo de ser, organizar e agir como seguidora de Jesus Cristo. Viver e atuar neste mundo globalizado implica mudança de mentalidade e de </a:t>
            </a:r>
            <a:r>
              <a:rPr lang="pt-BR" sz="4800" dirty="0" smtClean="0"/>
              <a:t>estruturas.</a:t>
            </a:r>
            <a:endParaRPr lang="pt-BR" sz="48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225913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44" y="0"/>
            <a:ext cx="9123457" cy="936104"/>
          </a:xfrm>
          <a:solidFill>
            <a:srgbClr val="C00000"/>
          </a:solidFill>
        </p:spPr>
        <p:txBody>
          <a:bodyPr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b="1" dirty="0" smtClean="0">
                <a:ln/>
                <a:solidFill>
                  <a:srgbClr val="002060"/>
                </a:solidFill>
              </a:rPr>
              <a:t>Motivação</a:t>
            </a:r>
            <a:endParaRPr lang="pt-BR" b="1" dirty="0">
              <a:ln/>
              <a:solidFill>
                <a:srgbClr val="002060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" y="764704"/>
            <a:ext cx="9144000" cy="609329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4800" b="1" dirty="0" smtClean="0">
                <a:ln/>
              </a:rPr>
              <a:t>Seja um leigo alegre;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800" b="1" dirty="0" smtClean="0">
                <a:ln/>
              </a:rPr>
              <a:t>Seja um leigo ativo na igreja;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800" b="1" dirty="0" smtClean="0">
                <a:ln/>
              </a:rPr>
              <a:t>Seja um leigo do Evangelho;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800" b="1" dirty="0" smtClean="0">
                <a:ln/>
              </a:rPr>
              <a:t>Seja um leigo de fé madura;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800" b="1" dirty="0" smtClean="0">
                <a:ln/>
              </a:rPr>
              <a:t>Seja um leigo que ama a Igreja;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800" b="1" dirty="0" smtClean="0">
                <a:ln/>
              </a:rPr>
              <a:t>Seja um cristão leigo.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4800" b="1" dirty="0" smtClean="0">
                <a:ln/>
              </a:rPr>
              <a:t>A Igreja sem </a:t>
            </a:r>
            <a:r>
              <a:rPr lang="pt-BR" sz="6000" b="1" i="1" u="sng" dirty="0" smtClean="0">
                <a:ln/>
                <a:solidFill>
                  <a:srgbClr val="FF0000"/>
                </a:solidFill>
              </a:rPr>
              <a:t>você</a:t>
            </a:r>
            <a:r>
              <a:rPr lang="pt-BR" sz="6000" b="1" dirty="0" smtClean="0">
                <a:ln/>
                <a:solidFill>
                  <a:srgbClr val="FF0000"/>
                </a:solidFill>
              </a:rPr>
              <a:t> </a:t>
            </a:r>
            <a:r>
              <a:rPr lang="pt-BR" sz="4800" b="1" dirty="0" smtClean="0">
                <a:ln/>
              </a:rPr>
              <a:t>não existe.</a:t>
            </a:r>
            <a:endParaRPr lang="pt-BR" sz="48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2512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pt-BR" dirty="0"/>
              <a:t>O laicato como um todo é um “verdadeiro sujeito eclesial”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0" y="1115616"/>
            <a:ext cx="9144000" cy="5742384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just">
              <a:lnSpc>
                <a:spcPts val="4900"/>
              </a:lnSpc>
              <a:spcBef>
                <a:spcPts val="0"/>
              </a:spcBef>
              <a:buNone/>
            </a:pPr>
            <a:r>
              <a:rPr lang="pt-BR" sz="4400" b="1" dirty="0">
                <a:ln/>
              </a:rPr>
              <a:t>O laicato como um todo é um “verdadeiro sujeito eclesial” (</a:t>
            </a:r>
            <a:r>
              <a:rPr lang="pt-BR" sz="4400" b="1" i="1" dirty="0" err="1">
                <a:ln/>
              </a:rPr>
              <a:t>DAp</a:t>
            </a:r>
            <a:r>
              <a:rPr lang="pt-BR" sz="4400" b="1" i="1" dirty="0">
                <a:ln/>
              </a:rPr>
              <a:t>, n. 497a</a:t>
            </a:r>
            <a:r>
              <a:rPr lang="pt-BR" sz="4400" b="1" dirty="0">
                <a:ln/>
              </a:rPr>
              <a:t>). Cada cristão leigo </a:t>
            </a:r>
            <a:r>
              <a:rPr lang="pt-BR" sz="4400" b="1" dirty="0" smtClean="0">
                <a:ln/>
              </a:rPr>
              <a:t>e </a:t>
            </a:r>
            <a:r>
              <a:rPr lang="pt-BR" sz="4400" b="1" dirty="0">
                <a:ln/>
              </a:rPr>
              <a:t>leiga é chamado a ser sujeito eclesial para atuar na Igreja e no mundo. Temos firme esperança de que continuarão dando grande contribuição à renovação da Igreja de Cristo e sua atuação no </a:t>
            </a:r>
            <a:r>
              <a:rPr lang="pt-BR" sz="4400" b="1" dirty="0" smtClean="0">
                <a:ln/>
              </a:rPr>
              <a:t>mundo. </a:t>
            </a:r>
            <a:endParaRPr lang="pt-BR" sz="4400" b="1" dirty="0">
              <a:ln/>
            </a:endParaRPr>
          </a:p>
          <a:p>
            <a:endParaRPr lang="pt-BR" sz="44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5336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 índole secular </a:t>
            </a:r>
            <a:r>
              <a:rPr lang="pt-BR" b="1" dirty="0" smtClean="0">
                <a:solidFill>
                  <a:schemeClr val="bg1"/>
                </a:solidFill>
              </a:rPr>
              <a:t>caracteriza 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o </a:t>
            </a:r>
            <a:r>
              <a:rPr lang="pt-BR" b="1" dirty="0">
                <a:solidFill>
                  <a:schemeClr val="bg1"/>
                </a:solidFill>
              </a:rPr>
              <a:t>ser e </a:t>
            </a:r>
            <a:r>
              <a:rPr lang="pt-BR" b="1" dirty="0" smtClean="0">
                <a:solidFill>
                  <a:schemeClr val="bg1"/>
                </a:solidFill>
              </a:rPr>
              <a:t>agir do cristão leigo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187624"/>
            <a:ext cx="9144000" cy="567037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dirty="0" smtClean="0"/>
              <a:t>Concílio </a:t>
            </a:r>
            <a:r>
              <a:rPr lang="pt-BR" sz="3200" dirty="0"/>
              <a:t>Vaticano II</a:t>
            </a:r>
            <a:r>
              <a:rPr lang="pt-BR" sz="3200" dirty="0" smtClean="0"/>
              <a:t>:</a:t>
            </a:r>
            <a:endParaRPr lang="pt-BR" sz="3200" dirty="0"/>
          </a:p>
          <a:p>
            <a:pPr marL="0" indent="0" algn="just">
              <a:buNone/>
            </a:pPr>
            <a:r>
              <a:rPr lang="pt-BR" sz="3200" i="1" dirty="0" smtClean="0"/>
              <a:t>“A </a:t>
            </a:r>
            <a:r>
              <a:rPr lang="pt-BR" sz="3200" i="1" dirty="0"/>
              <a:t>sua primeira e imediata tarefa não é a instituição e o desenvolvimento da comunidade eclesial – esse é o papel específico dos pastores – mas sim [...] o vasto e complicado mundo da política, da realidade social e da economia, como também o da cultura, das ciências e das artes, da vida internacional, </a:t>
            </a:r>
            <a:r>
              <a:rPr lang="pt-BR" sz="3200" i="1" dirty="0" smtClean="0"/>
              <a:t>e ainda</a:t>
            </a:r>
            <a:r>
              <a:rPr lang="pt-BR" sz="3200" i="1" dirty="0"/>
              <a:t>, outras realidades abertas à evangelização, como sejam o amor, a família, a educação das crianças e dos adolescentes, o trabalho profissional e o </a:t>
            </a:r>
            <a:r>
              <a:rPr lang="pt-BR" sz="3200" i="1" dirty="0" smtClean="0"/>
              <a:t>sofrimento.”</a:t>
            </a:r>
            <a:r>
              <a:rPr lang="pt-BR" sz="3200" dirty="0" smtClean="0"/>
              <a:t>    (</a:t>
            </a:r>
            <a:r>
              <a:rPr lang="pt-BR" sz="3200" dirty="0"/>
              <a:t>Paulo VI, EN, n. 70).(6)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7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BR" sz="3200" b="1" i="1" dirty="0" smtClean="0"/>
              <a:t/>
            </a:r>
            <a:br>
              <a:rPr lang="pt-BR" sz="3200" b="1" i="1" dirty="0" smtClean="0"/>
            </a:br>
            <a:r>
              <a:rPr lang="pt-BR" sz="3200" b="1" i="1" dirty="0" smtClean="0">
                <a:solidFill>
                  <a:srgbClr val="0070C0"/>
                </a:solidFill>
              </a:rPr>
              <a:t>“</a:t>
            </a:r>
            <a:r>
              <a:rPr lang="pt-BR" sz="3200" b="1" i="1" dirty="0">
                <a:solidFill>
                  <a:srgbClr val="0070C0"/>
                </a:solidFill>
              </a:rPr>
              <a:t>os leigos também são chamados a participar na ação pastoral da Igreja</a:t>
            </a:r>
            <a:r>
              <a:rPr lang="pt-BR" sz="3200" i="1" dirty="0">
                <a:solidFill>
                  <a:srgbClr val="0070C0"/>
                </a:solidFill>
              </a:rPr>
              <a:t>” (</a:t>
            </a:r>
            <a:r>
              <a:rPr lang="pt-BR" sz="3200" dirty="0" err="1">
                <a:solidFill>
                  <a:srgbClr val="0070C0"/>
                </a:solidFill>
              </a:rPr>
              <a:t>DAp</a:t>
            </a:r>
            <a:r>
              <a:rPr lang="pt-BR" sz="3200" dirty="0">
                <a:solidFill>
                  <a:srgbClr val="0070C0"/>
                </a:solidFill>
              </a:rPr>
              <a:t>, n. 211). (7)</a:t>
            </a:r>
            <a:br>
              <a:rPr lang="pt-BR" sz="3200" dirty="0">
                <a:solidFill>
                  <a:srgbClr val="0070C0"/>
                </a:solidFill>
              </a:rPr>
            </a:br>
            <a:endParaRPr lang="pt-BR" sz="3200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9144000" cy="573325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just">
              <a:lnSpc>
                <a:spcPts val="4500"/>
              </a:lnSpc>
              <a:spcBef>
                <a:spcPts val="0"/>
              </a:spcBef>
              <a:buNone/>
            </a:pPr>
            <a:r>
              <a:rPr lang="pt-BR" sz="4000" dirty="0" smtClean="0"/>
              <a:t>Assim </a:t>
            </a:r>
            <a:r>
              <a:rPr lang="pt-BR" sz="4000" dirty="0"/>
              <a:t>como o leigo não pode substituir o pastor, o pastor não pode substituir os leigos e leigas naquilo que lhes compete por vocação e missão. Além disso, a ação dos cristãos leigos e leigas não se limita à suplência em situação de emergência e de necessidades crônicas da pastoral e da vida da Igreja. É uma ação específica da “responsabilidade laical que nasce do Batismo e da Crisma” (EG, n. 102).</a:t>
            </a:r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8547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4149080"/>
          </a:xfrm>
          <a:solidFill>
            <a:schemeClr val="accent3">
              <a:lumMod val="75000"/>
            </a:schemeClr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ts val="6600"/>
              </a:lnSpc>
            </a:pPr>
            <a:r>
              <a:rPr lang="pt-BR" sz="6000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Vós </a:t>
            </a:r>
            <a:r>
              <a:rPr lang="pt-BR" sz="6000" cap="none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sois o sal da terra e luz do mundo” </a:t>
            </a:r>
            <a:r>
              <a:rPr lang="pt-BR" sz="6000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br>
              <a:rPr lang="pt-BR" sz="6000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pt-BR" sz="6000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sz="6000" cap="none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“Se o sal perde seu sabor, com que se salgará?” </a:t>
            </a:r>
            <a:r>
              <a:rPr lang="pt-BR" sz="4800" i="1" cap="none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pt-BR" sz="4800" i="1" cap="none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Mt</a:t>
            </a:r>
            <a:r>
              <a:rPr lang="pt-BR" sz="4800" i="1" cap="none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5,13-14</a:t>
            </a:r>
            <a:r>
              <a:rPr lang="pt-BR" sz="4800" i="1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).</a:t>
            </a:r>
            <a:r>
              <a:rPr lang="pt-BR" sz="6000" i="1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t-BR" sz="6000" i="1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t-BR" sz="6000" cap="none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t-BR" sz="6000" cap="none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t-BR" sz="6000" cap="none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0" y="-27383"/>
            <a:ext cx="9144000" cy="2736304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t">
            <a:noAutofit/>
          </a:bodyPr>
          <a:lstStyle/>
          <a:p>
            <a:pPr algn="ctr"/>
            <a:r>
              <a:rPr lang="pt-BR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CAPÍTULO I</a:t>
            </a:r>
            <a:endParaRPr lang="pt-BR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O CRISTÃO LEIGO, SUJEITO NA IGREJA E NO MUNDO: </a:t>
            </a:r>
            <a:endParaRPr lang="pt-BR" sz="4000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4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ESPERANÇAS </a:t>
            </a:r>
            <a:r>
              <a:rPr lang="pt-BR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E ANGÚSTIAS</a:t>
            </a:r>
            <a:endParaRPr lang="pt-BR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0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108520" y="12349"/>
            <a:ext cx="9252520" cy="1143000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Marco </a:t>
            </a:r>
            <a:r>
              <a:rPr lang="pt-BR" b="1" dirty="0"/>
              <a:t>Histórico-eclesial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-108520" y="1124744"/>
            <a:ext cx="4752528" cy="573325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dirty="0"/>
              <a:t>“Eu sou a verdadeira videira... Vós sois os ramos” (</a:t>
            </a:r>
            <a:r>
              <a:rPr lang="pt-BR" sz="3200" dirty="0" err="1"/>
              <a:t>Jo</a:t>
            </a:r>
            <a:r>
              <a:rPr lang="pt-BR" sz="3200" dirty="0"/>
              <a:t> 15,1-8).</a:t>
            </a:r>
          </a:p>
          <a:p>
            <a:pPr marL="0" indent="0" algn="just">
              <a:buNone/>
            </a:pPr>
            <a:r>
              <a:rPr lang="pt-BR" sz="3200" dirty="0" smtClean="0"/>
              <a:t>A </a:t>
            </a:r>
            <a:r>
              <a:rPr lang="pt-BR" sz="3200" dirty="0"/>
              <a:t>vitalidade dos ramos depende de sua ligação à videira, que é Jesus Cristo: </a:t>
            </a:r>
          </a:p>
          <a:p>
            <a:pPr marL="0" indent="0" algn="just">
              <a:buNone/>
            </a:pPr>
            <a:r>
              <a:rPr lang="pt-BR" sz="3200" dirty="0"/>
              <a:t>“quem permanece em mim e eu nele, dá muito fruto, porque sem mim não podeis fazer nada” (</a:t>
            </a:r>
            <a:r>
              <a:rPr lang="pt-BR" sz="3200" dirty="0" err="1"/>
              <a:t>Jo</a:t>
            </a:r>
            <a:r>
              <a:rPr lang="pt-BR" sz="3200" dirty="0"/>
              <a:t> 15,5)”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495800" cy="5733256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t">
            <a:noAutofit/>
          </a:bodyPr>
          <a:lstStyle/>
          <a:p>
            <a:pPr marL="0" indent="0" algn="ctr">
              <a:lnSpc>
                <a:spcPts val="3500"/>
              </a:lnSpc>
              <a:spcBef>
                <a:spcPts val="0"/>
              </a:spcBef>
              <a:buNone/>
            </a:pPr>
            <a:r>
              <a:rPr lang="pt-BR" sz="3600" dirty="0" smtClean="0">
                <a:latin typeface="Arial" panose="020B0604020202020204" pitchFamily="34" charset="0"/>
              </a:rPr>
              <a:t>A renovação </a:t>
            </a:r>
            <a:r>
              <a:rPr lang="pt-BR" sz="3600" dirty="0">
                <a:latin typeface="Arial" panose="020B0604020202020204" pitchFamily="34" charset="0"/>
              </a:rPr>
              <a:t>eclesiológica conciliar compreendeu o cristão leigo plenamente como membro efetivo da Igreja e não como um fiel de pertença menor ou inferior, a quem faltasse algo da comum dignidade cristã </a:t>
            </a:r>
            <a:r>
              <a:rPr lang="pt-BR" dirty="0">
                <a:latin typeface="Arial" panose="020B0604020202020204" pitchFamily="34" charset="0"/>
              </a:rPr>
              <a:t>(LG, cap. 4).</a:t>
            </a:r>
            <a:endParaRPr lang="pt-BR" sz="3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2879</Words>
  <Application>Microsoft Office PowerPoint</Application>
  <PresentationFormat>Apresentação na tela (4:3)</PresentationFormat>
  <Paragraphs>257</Paragraphs>
  <Slides>49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49</vt:i4>
      </vt:variant>
    </vt:vector>
  </HeadingPairs>
  <TitlesOfParts>
    <vt:vector size="52" baseType="lpstr">
      <vt:lpstr>Tema do Office</vt:lpstr>
      <vt:lpstr>3_Tema do Office</vt:lpstr>
      <vt:lpstr>5_Tema do Office</vt:lpstr>
      <vt:lpstr>LAICATO</vt:lpstr>
      <vt:lpstr>Apresentação do PowerPoint</vt:lpstr>
      <vt:lpstr>CRISTÃOS LEIGOS E LEIGAS,  NA IGREJA E NA SOCIEDADE SAL DA TERRA E LUZ DO MUNDO (Mt 5,13-14)</vt:lpstr>
      <vt:lpstr>Apresentação do PowerPoint</vt:lpstr>
      <vt:lpstr>O laicato como um todo é um “verdadeiro sujeito eclesial”</vt:lpstr>
      <vt:lpstr>a índole secular caracteriza  o ser e agir do cristão leigo</vt:lpstr>
      <vt:lpstr> “os leigos também são chamados a participar na ação pastoral da Igreja” (DAp, n. 211). (7) </vt:lpstr>
      <vt:lpstr>Vós sois o sal da terra e luz do mundo” .  “Se o sal perde seu sabor, com que se salgará?” (Mt 5,13-14).  </vt:lpstr>
      <vt:lpstr> Marco Histórico-eclesial </vt:lpstr>
      <vt:lpstr>Cristãos Leigos nas conferências  da América Latina</vt:lpstr>
      <vt:lpstr> A teologia do laicato alcançou  avanços nos últimos anos: </vt:lpstr>
      <vt:lpstr>Recuos no campo do laicato</vt:lpstr>
      <vt:lpstr>Recuos no campo do laicato</vt:lpstr>
      <vt:lpstr>Os rostos do laicato</vt:lpstr>
      <vt:lpstr>Campo específico de ação: o mundo</vt:lpstr>
      <vt:lpstr>Campo específico de ação: o mundo</vt:lpstr>
      <vt:lpstr>VER o MUNDO GLOBALIZADO </vt:lpstr>
      <vt:lpstr>VER o MUNDO GLOBALIZADO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CAPÍTULO II </vt:lpstr>
      <vt:lpstr> Identidade e Dignidade da  vocação laical </vt:lpstr>
      <vt:lpstr> O cristão leigo como sujeito eclesial </vt:lpstr>
      <vt:lpstr> O cristão leigo como sujeito eclesial </vt:lpstr>
      <vt:lpstr> Entraves à vivência do cristão como sujeito na Igreja e no mundo  </vt:lpstr>
      <vt:lpstr> Entraves à vivência do cristão como sujeito na Igreja e no mundo  </vt:lpstr>
      <vt:lpstr> Âmbitos de comunhão eclesial e atuação do leigo como sujeito </vt:lpstr>
      <vt:lpstr> Carismas, Serviços e Ministérios  na Igreja </vt:lpstr>
      <vt:lpstr>A AÇÃO TRANFORMADORA NA IGREJA e NO MUNDO  E a massa toda fica fermentada “ Ide pelo mundo inteiro e anunciai a boa nova a toda criatura!” (Mc 16,15)  </vt:lpstr>
      <vt:lpstr> Igreja Comunidade Missionária </vt:lpstr>
      <vt:lpstr> Igreja Comunidade Missionária </vt:lpstr>
      <vt:lpstr>A Igreja missionária é  semeadora de esperança</vt:lpstr>
      <vt:lpstr>A Igreja missionária é  semeadora de esperança</vt:lpstr>
      <vt:lpstr> Igreja pobre, para os pobres  e com os pobres </vt:lpstr>
      <vt:lpstr> Igreja pobre, para os pobres  e com os pobres </vt:lpstr>
      <vt:lpstr> Igreja pobre, para os pobres  e com os pobres </vt:lpstr>
      <vt:lpstr> Tentações da missão laical </vt:lpstr>
      <vt:lpstr> Tentações da missão laical </vt:lpstr>
      <vt:lpstr> Tentações da missão laical </vt:lpstr>
      <vt:lpstr> Tentações da missão laical </vt:lpstr>
      <vt:lpstr> Tentações da missão laical </vt:lpstr>
      <vt:lpstr> Tentações da missão laical </vt:lpstr>
      <vt:lpstr> MUDANÇA DE MENTALIDADE E DE ESTRUTURA</vt:lpstr>
      <vt:lpstr>Motivação</vt:lpstr>
      <vt:lpstr>Motivação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CRISTÃOS LEIGOS E LEIGAS,  NA IGREJA E NA SOCIEDADE SAL DA TERRA E LUZ DO MUNDO (Mt 5,13-14)</dc:title>
  <dc:creator>Pe. José Ernanne Pinheiro</dc:creator>
  <cp:lastModifiedBy>Note</cp:lastModifiedBy>
  <cp:revision>120</cp:revision>
  <dcterms:created xsi:type="dcterms:W3CDTF">2016-07-12T01:05:59Z</dcterms:created>
  <dcterms:modified xsi:type="dcterms:W3CDTF">2017-11-15T08:20:06Z</dcterms:modified>
</cp:coreProperties>
</file>